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5" r:id="rId1"/>
  </p:sldMasterIdLst>
  <p:notesMasterIdLst>
    <p:notesMasterId r:id="rId24"/>
  </p:notesMasterIdLst>
  <p:sldIdLst>
    <p:sldId id="256" r:id="rId2"/>
    <p:sldId id="258" r:id="rId3"/>
    <p:sldId id="259" r:id="rId4"/>
    <p:sldId id="277" r:id="rId5"/>
    <p:sldId id="276" r:id="rId6"/>
    <p:sldId id="278" r:id="rId7"/>
    <p:sldId id="275" r:id="rId8"/>
    <p:sldId id="279" r:id="rId9"/>
    <p:sldId id="280" r:id="rId10"/>
    <p:sldId id="281" r:id="rId11"/>
    <p:sldId id="282" r:id="rId12"/>
    <p:sldId id="283" r:id="rId13"/>
    <p:sldId id="284" r:id="rId14"/>
    <p:sldId id="285" r:id="rId15"/>
    <p:sldId id="286" r:id="rId16"/>
    <p:sldId id="287" r:id="rId17"/>
    <p:sldId id="290" r:id="rId18"/>
    <p:sldId id="288" r:id="rId19"/>
    <p:sldId id="289" r:id="rId20"/>
    <p:sldId id="292" r:id="rId21"/>
    <p:sldId id="291" r:id="rId22"/>
    <p:sldId id="293" r:id="rId23"/>
  </p:sldIdLst>
  <p:sldSz cx="10688638" cy="7562850"/>
  <p:notesSz cx="6858000" cy="9144000"/>
  <p:defaultTextStyle>
    <a:defPPr>
      <a:defRPr lang="en-US"/>
    </a:defPPr>
    <a:lvl1pPr marL="0" algn="l" defTabSz="995507" rtl="0" eaLnBrk="1" latinLnBrk="0" hangingPunct="1">
      <a:defRPr sz="1960" kern="1200">
        <a:solidFill>
          <a:schemeClr val="tx1"/>
        </a:solidFill>
        <a:latin typeface="+mn-lt"/>
        <a:ea typeface="+mn-ea"/>
        <a:cs typeface="+mn-cs"/>
      </a:defRPr>
    </a:lvl1pPr>
    <a:lvl2pPr marL="497754" algn="l" defTabSz="995507" rtl="0" eaLnBrk="1" latinLnBrk="0" hangingPunct="1">
      <a:defRPr sz="1960" kern="1200">
        <a:solidFill>
          <a:schemeClr val="tx1"/>
        </a:solidFill>
        <a:latin typeface="+mn-lt"/>
        <a:ea typeface="+mn-ea"/>
        <a:cs typeface="+mn-cs"/>
      </a:defRPr>
    </a:lvl2pPr>
    <a:lvl3pPr marL="995507" algn="l" defTabSz="995507" rtl="0" eaLnBrk="1" latinLnBrk="0" hangingPunct="1">
      <a:defRPr sz="1960" kern="1200">
        <a:solidFill>
          <a:schemeClr val="tx1"/>
        </a:solidFill>
        <a:latin typeface="+mn-lt"/>
        <a:ea typeface="+mn-ea"/>
        <a:cs typeface="+mn-cs"/>
      </a:defRPr>
    </a:lvl3pPr>
    <a:lvl4pPr marL="1493261" algn="l" defTabSz="995507" rtl="0" eaLnBrk="1" latinLnBrk="0" hangingPunct="1">
      <a:defRPr sz="1960" kern="1200">
        <a:solidFill>
          <a:schemeClr val="tx1"/>
        </a:solidFill>
        <a:latin typeface="+mn-lt"/>
        <a:ea typeface="+mn-ea"/>
        <a:cs typeface="+mn-cs"/>
      </a:defRPr>
    </a:lvl4pPr>
    <a:lvl5pPr marL="1991015" algn="l" defTabSz="995507" rtl="0" eaLnBrk="1" latinLnBrk="0" hangingPunct="1">
      <a:defRPr sz="1960" kern="1200">
        <a:solidFill>
          <a:schemeClr val="tx1"/>
        </a:solidFill>
        <a:latin typeface="+mn-lt"/>
        <a:ea typeface="+mn-ea"/>
        <a:cs typeface="+mn-cs"/>
      </a:defRPr>
    </a:lvl5pPr>
    <a:lvl6pPr marL="2488768" algn="l" defTabSz="995507" rtl="0" eaLnBrk="1" latinLnBrk="0" hangingPunct="1">
      <a:defRPr sz="1960" kern="1200">
        <a:solidFill>
          <a:schemeClr val="tx1"/>
        </a:solidFill>
        <a:latin typeface="+mn-lt"/>
        <a:ea typeface="+mn-ea"/>
        <a:cs typeface="+mn-cs"/>
      </a:defRPr>
    </a:lvl6pPr>
    <a:lvl7pPr marL="2986522" algn="l" defTabSz="995507" rtl="0" eaLnBrk="1" latinLnBrk="0" hangingPunct="1">
      <a:defRPr sz="1960" kern="1200">
        <a:solidFill>
          <a:schemeClr val="tx1"/>
        </a:solidFill>
        <a:latin typeface="+mn-lt"/>
        <a:ea typeface="+mn-ea"/>
        <a:cs typeface="+mn-cs"/>
      </a:defRPr>
    </a:lvl7pPr>
    <a:lvl8pPr marL="3484275" algn="l" defTabSz="995507" rtl="0" eaLnBrk="1" latinLnBrk="0" hangingPunct="1">
      <a:defRPr sz="1960" kern="1200">
        <a:solidFill>
          <a:schemeClr val="tx1"/>
        </a:solidFill>
        <a:latin typeface="+mn-lt"/>
        <a:ea typeface="+mn-ea"/>
        <a:cs typeface="+mn-cs"/>
      </a:defRPr>
    </a:lvl8pPr>
    <a:lvl9pPr marL="3982029" algn="l" defTabSz="995507"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7E3"/>
    <a:srgbClr val="00274E"/>
    <a:srgbClr val="0059AA"/>
    <a:srgbClr val="AFAF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48"/>
    <p:restoredTop sz="57276" autoAdjust="0"/>
  </p:normalViewPr>
  <p:slideViewPr>
    <p:cSldViewPr snapToGrid="0" snapToObjects="1">
      <p:cViewPr varScale="1">
        <p:scale>
          <a:sx n="67" d="100"/>
          <a:sy n="67" d="100"/>
        </p:scale>
        <p:origin x="1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Mazur" userId="20687521_tp_dropbox" providerId="OAuth2" clId="{BE396AF7-9E36-7949-94D4-335C5F90DD9C}"/>
    <pc:docChg chg="modSld">
      <pc:chgData name="Nick Mazur" userId="20687521_tp_dropbox" providerId="OAuth2" clId="{BE396AF7-9E36-7949-94D4-335C5F90DD9C}" dt="2020-05-22T13:10:57.153" v="4" actId="20577"/>
      <pc:docMkLst>
        <pc:docMk/>
      </pc:docMkLst>
      <pc:sldChg chg="modSp">
        <pc:chgData name="Nick Mazur" userId="20687521_tp_dropbox" providerId="OAuth2" clId="{BE396AF7-9E36-7949-94D4-335C5F90DD9C}" dt="2020-05-22T13:10:57.153" v="4" actId="20577"/>
        <pc:sldMkLst>
          <pc:docMk/>
          <pc:sldMk cId="194271727" sldId="291"/>
        </pc:sldMkLst>
        <pc:spChg chg="mod">
          <ac:chgData name="Nick Mazur" userId="20687521_tp_dropbox" providerId="OAuth2" clId="{BE396AF7-9E36-7949-94D4-335C5F90DD9C}" dt="2020-05-22T13:10:57.153" v="4" actId="20577"/>
          <ac:spMkLst>
            <pc:docMk/>
            <pc:sldMk cId="194271727" sldId="291"/>
            <ac:spMk id="5" creationId="{9776C350-BA4E-4C9B-9E4C-BB1C06873D0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88C64-21C1-C345-A323-DBEB590618BB}" type="datetimeFigureOut">
              <a:rPr lang="en-US" smtClean="0"/>
              <a:t>5/22/20</a:t>
            </a:fld>
            <a:endParaRPr lang="en-US"/>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Click to edit Master text styles</a:t>
            </a:r>
          </a:p>
          <a:p>
            <a:pPr lvl="1"/>
            <a:r>
              <a:rPr lang="uk-UA"/>
              <a:t>Second level</a:t>
            </a:r>
          </a:p>
          <a:p>
            <a:pPr lvl="2"/>
            <a:r>
              <a:rPr lang="uk-UA"/>
              <a:t>Third level</a:t>
            </a:r>
          </a:p>
          <a:p>
            <a:pPr lvl="3"/>
            <a:r>
              <a:rPr lang="uk-UA"/>
              <a:t>Fourth level</a:t>
            </a:r>
          </a:p>
          <a:p>
            <a:pPr lvl="4"/>
            <a:r>
              <a:rPr lang="uk-UA"/>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8E79FA-3076-6D43-89B0-1F58F65000CD}" type="slidenum">
              <a:rPr lang="en-US" smtClean="0"/>
              <a:t>‹#›</a:t>
            </a:fld>
            <a:endParaRPr lang="en-US"/>
          </a:p>
        </p:txBody>
      </p:sp>
    </p:spTree>
    <p:extLst>
      <p:ext uri="{BB962C8B-B14F-4D97-AF65-F5344CB8AC3E}">
        <p14:creationId xmlns:p14="http://schemas.microsoft.com/office/powerpoint/2010/main" val="509274702"/>
      </p:ext>
    </p:extLst>
  </p:cSld>
  <p:clrMap bg1="lt1" tx1="dk1" bg2="lt2" tx2="dk2" accent1="accent1" accent2="accent2" accent3="accent3" accent4="accent4" accent5="accent5" accent6="accent6" hlink="hlink" folHlink="folHlink"/>
  <p:notesStyle>
    <a:lvl1pPr marL="0" algn="l" defTabSz="995507" rtl="0" eaLnBrk="1" latinLnBrk="0" hangingPunct="1">
      <a:defRPr sz="1306" kern="1200">
        <a:solidFill>
          <a:schemeClr val="tx1"/>
        </a:solidFill>
        <a:latin typeface="+mn-lt"/>
        <a:ea typeface="+mn-ea"/>
        <a:cs typeface="+mn-cs"/>
      </a:defRPr>
    </a:lvl1pPr>
    <a:lvl2pPr marL="497754" algn="l" defTabSz="995507" rtl="0" eaLnBrk="1" latinLnBrk="0" hangingPunct="1">
      <a:defRPr sz="1306" kern="1200">
        <a:solidFill>
          <a:schemeClr val="tx1"/>
        </a:solidFill>
        <a:latin typeface="+mn-lt"/>
        <a:ea typeface="+mn-ea"/>
        <a:cs typeface="+mn-cs"/>
      </a:defRPr>
    </a:lvl2pPr>
    <a:lvl3pPr marL="995507" algn="l" defTabSz="995507" rtl="0" eaLnBrk="1" latinLnBrk="0" hangingPunct="1">
      <a:defRPr sz="1306" kern="1200">
        <a:solidFill>
          <a:schemeClr val="tx1"/>
        </a:solidFill>
        <a:latin typeface="+mn-lt"/>
        <a:ea typeface="+mn-ea"/>
        <a:cs typeface="+mn-cs"/>
      </a:defRPr>
    </a:lvl3pPr>
    <a:lvl4pPr marL="1493261" algn="l" defTabSz="995507" rtl="0" eaLnBrk="1" latinLnBrk="0" hangingPunct="1">
      <a:defRPr sz="1306" kern="1200">
        <a:solidFill>
          <a:schemeClr val="tx1"/>
        </a:solidFill>
        <a:latin typeface="+mn-lt"/>
        <a:ea typeface="+mn-ea"/>
        <a:cs typeface="+mn-cs"/>
      </a:defRPr>
    </a:lvl4pPr>
    <a:lvl5pPr marL="1991015" algn="l" defTabSz="995507" rtl="0" eaLnBrk="1" latinLnBrk="0" hangingPunct="1">
      <a:defRPr sz="1306" kern="1200">
        <a:solidFill>
          <a:schemeClr val="tx1"/>
        </a:solidFill>
        <a:latin typeface="+mn-lt"/>
        <a:ea typeface="+mn-ea"/>
        <a:cs typeface="+mn-cs"/>
      </a:defRPr>
    </a:lvl5pPr>
    <a:lvl6pPr marL="2488768" algn="l" defTabSz="995507" rtl="0" eaLnBrk="1" latinLnBrk="0" hangingPunct="1">
      <a:defRPr sz="1306" kern="1200">
        <a:solidFill>
          <a:schemeClr val="tx1"/>
        </a:solidFill>
        <a:latin typeface="+mn-lt"/>
        <a:ea typeface="+mn-ea"/>
        <a:cs typeface="+mn-cs"/>
      </a:defRPr>
    </a:lvl6pPr>
    <a:lvl7pPr marL="2986522" algn="l" defTabSz="995507" rtl="0" eaLnBrk="1" latinLnBrk="0" hangingPunct="1">
      <a:defRPr sz="1306" kern="1200">
        <a:solidFill>
          <a:schemeClr val="tx1"/>
        </a:solidFill>
        <a:latin typeface="+mn-lt"/>
        <a:ea typeface="+mn-ea"/>
        <a:cs typeface="+mn-cs"/>
      </a:defRPr>
    </a:lvl7pPr>
    <a:lvl8pPr marL="3484275" algn="l" defTabSz="995507" rtl="0" eaLnBrk="1" latinLnBrk="0" hangingPunct="1">
      <a:defRPr sz="1306" kern="1200">
        <a:solidFill>
          <a:schemeClr val="tx1"/>
        </a:solidFill>
        <a:latin typeface="+mn-lt"/>
        <a:ea typeface="+mn-ea"/>
        <a:cs typeface="+mn-cs"/>
      </a:defRPr>
    </a:lvl8pPr>
    <a:lvl9pPr marL="3982029" algn="l" defTabSz="995507"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3" Type="http://schemas.openxmlformats.org/officeDocument/2006/relationships/hyperlink" Target="https://zakon.rada.gov.ua/laws/show/2341-14#n1695" TargetMode="External"/><Relationship Id="rId18" Type="http://schemas.openxmlformats.org/officeDocument/2006/relationships/hyperlink" Target="https://zakon.rada.gov.ua/laws/show/2341-14#n1722" TargetMode="External"/><Relationship Id="rId26" Type="http://schemas.openxmlformats.org/officeDocument/2006/relationships/hyperlink" Target="https://zakon.rada.gov.ua/laws/show/2341-14#n2563" TargetMode="External"/><Relationship Id="rId39" Type="http://schemas.openxmlformats.org/officeDocument/2006/relationships/hyperlink" Target="https://zakon.rada.gov.ua/laws/show/2341-14#n3040" TargetMode="External"/><Relationship Id="rId21" Type="http://schemas.openxmlformats.org/officeDocument/2006/relationships/hyperlink" Target="https://zakon.rada.gov.ua/laws/show/2341-14#n1739" TargetMode="External"/><Relationship Id="rId34" Type="http://schemas.openxmlformats.org/officeDocument/2006/relationships/hyperlink" Target="https://zakon.rada.gov.ua/laws/show/2341-14#n2712" TargetMode="External"/><Relationship Id="rId42" Type="http://schemas.openxmlformats.org/officeDocument/2006/relationships/hyperlink" Target="https://zakon.rada.gov.ua/laws/show/2341-14#n3053" TargetMode="External"/><Relationship Id="rId47" Type="http://schemas.openxmlformats.org/officeDocument/2006/relationships/hyperlink" Target="https://zakon.rada.gov.ua/laws/show/2341-14#n3074" TargetMode="External"/><Relationship Id="rId7" Type="http://schemas.openxmlformats.org/officeDocument/2006/relationships/hyperlink" Target="https://zakon.rada.gov.ua/laws/show/2341-14#n726" TargetMode="External"/><Relationship Id="rId2" Type="http://schemas.openxmlformats.org/officeDocument/2006/relationships/slide" Target="../slides/slide14.xml"/><Relationship Id="rId16" Type="http://schemas.openxmlformats.org/officeDocument/2006/relationships/hyperlink" Target="https://zakon.rada.gov.ua/laws/show/2341-14#n1707" TargetMode="External"/><Relationship Id="rId29" Type="http://schemas.openxmlformats.org/officeDocument/2006/relationships/hyperlink" Target="https://zakon.rada.gov.ua/laws/show/2341-14#n2605" TargetMode="External"/><Relationship Id="rId1" Type="http://schemas.openxmlformats.org/officeDocument/2006/relationships/notesMaster" Target="../notesMasters/notesMaster1.xml"/><Relationship Id="rId6" Type="http://schemas.openxmlformats.org/officeDocument/2006/relationships/hyperlink" Target="https://zakon.rada.gov.ua/laws/show/2341-14#n721" TargetMode="External"/><Relationship Id="rId11" Type="http://schemas.openxmlformats.org/officeDocument/2006/relationships/hyperlink" Target="https://zakon.rada.gov.ua/laws/show/2341-14#n1273" TargetMode="External"/><Relationship Id="rId24" Type="http://schemas.openxmlformats.org/officeDocument/2006/relationships/hyperlink" Target="https://zakon.rada.gov.ua/laws/show/2341-14#n2547" TargetMode="External"/><Relationship Id="rId32" Type="http://schemas.openxmlformats.org/officeDocument/2006/relationships/hyperlink" Target="https://zakon.rada.gov.ua/laws/show/2341-14#n2640" TargetMode="External"/><Relationship Id="rId37" Type="http://schemas.openxmlformats.org/officeDocument/2006/relationships/hyperlink" Target="https://zakon.rada.gov.ua/laws/show/2341-14#n3031" TargetMode="External"/><Relationship Id="rId40" Type="http://schemas.openxmlformats.org/officeDocument/2006/relationships/hyperlink" Target="https://zakon.rada.gov.ua/laws/show/2341-14#n3045" TargetMode="External"/><Relationship Id="rId45" Type="http://schemas.openxmlformats.org/officeDocument/2006/relationships/hyperlink" Target="https://zakon.rada.gov.ua/laws/show/2341-14#n3064" TargetMode="External"/><Relationship Id="rId5" Type="http://schemas.openxmlformats.org/officeDocument/2006/relationships/hyperlink" Target="https://zakon.rada.gov.ua/laws/show/2341-14#n707" TargetMode="External"/><Relationship Id="rId15" Type="http://schemas.openxmlformats.org/officeDocument/2006/relationships/hyperlink" Target="https://zakon.rada.gov.ua/laws/show/2341-14#n1704" TargetMode="External"/><Relationship Id="rId23" Type="http://schemas.openxmlformats.org/officeDocument/2006/relationships/hyperlink" Target="https://zakon.rada.gov.ua/laws/show/2341-14#n2535" TargetMode="External"/><Relationship Id="rId28" Type="http://schemas.openxmlformats.org/officeDocument/2006/relationships/hyperlink" Target="https://zakon.rada.gov.ua/laws/show/2341-14#n2596" TargetMode="External"/><Relationship Id="rId36" Type="http://schemas.openxmlformats.org/officeDocument/2006/relationships/hyperlink" Target="https://zakon.rada.gov.ua/laws/show/2341-14#n3028" TargetMode="External"/><Relationship Id="rId10" Type="http://schemas.openxmlformats.org/officeDocument/2006/relationships/hyperlink" Target="https://zakon.rada.gov.ua/laws/show/2341-14#n738" TargetMode="External"/><Relationship Id="rId19" Type="http://schemas.openxmlformats.org/officeDocument/2006/relationships/hyperlink" Target="https://zakon.rada.gov.ua/laws/show/2341-14#n1728" TargetMode="External"/><Relationship Id="rId31" Type="http://schemas.openxmlformats.org/officeDocument/2006/relationships/hyperlink" Target="https://zakon.rada.gov.ua/laws/show/2341-14#n2628" TargetMode="External"/><Relationship Id="rId44" Type="http://schemas.openxmlformats.org/officeDocument/2006/relationships/hyperlink" Target="https://zakon.rada.gov.ua/laws/show/2341-14#n3061" TargetMode="External"/><Relationship Id="rId4" Type="http://schemas.openxmlformats.org/officeDocument/2006/relationships/hyperlink" Target="https://zakon.rada.gov.ua/laws/show/2341-14#n698" TargetMode="External"/><Relationship Id="rId9" Type="http://schemas.openxmlformats.org/officeDocument/2006/relationships/hyperlink" Target="https://zakon.rada.gov.ua/laws/show/2341-14#n733" TargetMode="External"/><Relationship Id="rId14" Type="http://schemas.openxmlformats.org/officeDocument/2006/relationships/hyperlink" Target="https://zakon.rada.gov.ua/laws/show/2341-14#n1699" TargetMode="External"/><Relationship Id="rId22" Type="http://schemas.openxmlformats.org/officeDocument/2006/relationships/hyperlink" Target="https://zakon.rada.gov.ua/laws/show/2341-14#n2405" TargetMode="External"/><Relationship Id="rId27" Type="http://schemas.openxmlformats.org/officeDocument/2006/relationships/hyperlink" Target="https://zakon.rada.gov.ua/laws/show/2341-14#n2583" TargetMode="External"/><Relationship Id="rId30" Type="http://schemas.openxmlformats.org/officeDocument/2006/relationships/hyperlink" Target="https://zakon.rada.gov.ua/laws/show/2341-14#n2617" TargetMode="External"/><Relationship Id="rId35" Type="http://schemas.openxmlformats.org/officeDocument/2006/relationships/hyperlink" Target="https://zakon.rada.gov.ua/laws/show/2341-14#n2830" TargetMode="External"/><Relationship Id="rId43" Type="http://schemas.openxmlformats.org/officeDocument/2006/relationships/hyperlink" Target="https://zakon.rada.gov.ua/laws/show/2341-14#n3056" TargetMode="External"/><Relationship Id="rId48" Type="http://schemas.openxmlformats.org/officeDocument/2006/relationships/hyperlink" Target="https://zakon.rada.gov.ua/laws/show/2341-14#n3079" TargetMode="External"/><Relationship Id="rId8" Type="http://schemas.openxmlformats.org/officeDocument/2006/relationships/hyperlink" Target="https://zakon.rada.gov.ua/laws/show/2341-14#n729" TargetMode="External"/><Relationship Id="rId3" Type="http://schemas.openxmlformats.org/officeDocument/2006/relationships/hyperlink" Target="https://zakon.rada.gov.ua/laws/show/2341-14#n690" TargetMode="External"/><Relationship Id="rId12" Type="http://schemas.openxmlformats.org/officeDocument/2006/relationships/hyperlink" Target="https://zakon.rada.gov.ua/laws/show/2341-14#n1415" TargetMode="External"/><Relationship Id="rId17" Type="http://schemas.openxmlformats.org/officeDocument/2006/relationships/hyperlink" Target="https://zakon.rada.gov.ua/laws/show/2341-14#n1716" TargetMode="External"/><Relationship Id="rId25" Type="http://schemas.openxmlformats.org/officeDocument/2006/relationships/hyperlink" Target="https://zakon.rada.gov.ua/laws/show/2341-14#n2554" TargetMode="External"/><Relationship Id="rId33" Type="http://schemas.openxmlformats.org/officeDocument/2006/relationships/hyperlink" Target="https://zakon.rada.gov.ua/laws/show/2341-14#n2649" TargetMode="External"/><Relationship Id="rId38" Type="http://schemas.openxmlformats.org/officeDocument/2006/relationships/hyperlink" Target="https://zakon.rada.gov.ua/laws/show/2341-14#n3035" TargetMode="External"/><Relationship Id="rId46" Type="http://schemas.openxmlformats.org/officeDocument/2006/relationships/hyperlink" Target="https://zakon.rada.gov.ua/laws/show/2341-14#n3069" TargetMode="External"/><Relationship Id="rId20" Type="http://schemas.openxmlformats.org/officeDocument/2006/relationships/hyperlink" Target="https://zakon.rada.gov.ua/laws/show/2341-14#n1733" TargetMode="External"/><Relationship Id="rId41" Type="http://schemas.openxmlformats.org/officeDocument/2006/relationships/hyperlink" Target="https://zakon.rada.gov.ua/laws/show/2341-14#n3050"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uinfocenter.rada.gov.ua/uploads/documents/29319.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eurointegration.com.ua/news/2020/03/9/7107283/"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www.eurointegration.com.ua/news/2020/03/9/7107288/" TargetMode="External"/><Relationship Id="rId4" Type="http://schemas.openxmlformats.org/officeDocument/2006/relationships/hyperlink" Target="https://www.interfax.ru/world/693970"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sz="1306" b="0" kern="1200" dirty="0">
                <a:solidFill>
                  <a:schemeClr val="tx1"/>
                </a:solidFill>
                <a:effectLst/>
                <a:latin typeface="+mn-lt"/>
                <a:ea typeface="+mn-ea"/>
                <a:cs typeface="+mn-cs"/>
              </a:rPr>
              <a:t>У пояснювальній записці також є посилання на наступне: </a:t>
            </a:r>
          </a:p>
          <a:p>
            <a:endParaRPr lang="en-US" sz="1306" b="0" kern="1200" dirty="0">
              <a:solidFill>
                <a:schemeClr val="tx1"/>
              </a:solidFill>
              <a:effectLst/>
              <a:latin typeface="+mn-lt"/>
              <a:ea typeface="+mn-ea"/>
              <a:cs typeface="+mn-cs"/>
            </a:endParaRPr>
          </a:p>
          <a:p>
            <a:r>
              <a:rPr lang="uk-UA" sz="1306" b="0" kern="1200" dirty="0">
                <a:solidFill>
                  <a:schemeClr val="tx1"/>
                </a:solidFill>
                <a:effectLst/>
                <a:latin typeface="+mn-lt"/>
                <a:ea typeface="+mn-ea"/>
                <a:cs typeface="+mn-cs"/>
              </a:rPr>
              <a:t>Положення Кримінального процесуального кодексу України дозволяють виконувати в Україні </a:t>
            </a:r>
            <a:r>
              <a:rPr lang="uk-UA" sz="1306" b="0" kern="1200" dirty="0" err="1">
                <a:solidFill>
                  <a:schemeClr val="tx1"/>
                </a:solidFill>
                <a:effectLst/>
                <a:latin typeface="+mn-lt"/>
                <a:ea typeface="+mn-ea"/>
                <a:cs typeface="+mn-cs"/>
              </a:rPr>
              <a:t>вироки</a:t>
            </a:r>
            <a:r>
              <a:rPr lang="uk-UA" sz="1306" b="0" kern="1200" dirty="0">
                <a:solidFill>
                  <a:schemeClr val="tx1"/>
                </a:solidFill>
                <a:effectLst/>
                <a:latin typeface="+mn-lt"/>
                <a:ea typeface="+mn-ea"/>
                <a:cs typeface="+mn-cs"/>
              </a:rPr>
              <a:t> іноземних держав, ухвалені заочно (in </a:t>
            </a:r>
            <a:r>
              <a:rPr lang="uk-UA" sz="1306" b="0" kern="1200" dirty="0" err="1">
                <a:solidFill>
                  <a:schemeClr val="tx1"/>
                </a:solidFill>
                <a:effectLst/>
                <a:latin typeface="+mn-lt"/>
                <a:ea typeface="+mn-ea"/>
                <a:cs typeface="+mn-cs"/>
              </a:rPr>
              <a:t>absentia</a:t>
            </a:r>
            <a:r>
              <a:rPr lang="uk-UA" sz="1306" b="0" kern="1200" dirty="0">
                <a:solidFill>
                  <a:schemeClr val="tx1"/>
                </a:solidFill>
                <a:effectLst/>
                <a:latin typeface="+mn-lt"/>
                <a:ea typeface="+mn-ea"/>
                <a:cs typeface="+mn-cs"/>
              </a:rPr>
              <a:t>), тобто без участі засудженої особи під час кримінального провадження, якщо їй було </a:t>
            </a:r>
            <a:r>
              <a:rPr lang="uk-UA" sz="1306" b="0" kern="1200" dirty="0" err="1">
                <a:solidFill>
                  <a:schemeClr val="tx1"/>
                </a:solidFill>
                <a:effectLst/>
                <a:latin typeface="+mn-lt"/>
                <a:ea typeface="+mn-ea"/>
                <a:cs typeface="+mn-cs"/>
              </a:rPr>
              <a:t>вручено</a:t>
            </a:r>
            <a:r>
              <a:rPr lang="uk-UA" sz="1306" b="0" kern="1200" dirty="0">
                <a:solidFill>
                  <a:schemeClr val="tx1"/>
                </a:solidFill>
                <a:effectLst/>
                <a:latin typeface="+mn-lt"/>
                <a:ea typeface="+mn-ea"/>
                <a:cs typeface="+mn-cs"/>
              </a:rPr>
              <a:t> копію вироку і надано можливість його оскаржити, але не передбачають процедури заочного ухвалення </a:t>
            </a:r>
            <a:r>
              <a:rPr lang="uk-UA" sz="1306" b="0" kern="1200" dirty="0" err="1">
                <a:solidFill>
                  <a:schemeClr val="tx1"/>
                </a:solidFill>
                <a:effectLst/>
                <a:latin typeface="+mn-lt"/>
                <a:ea typeface="+mn-ea"/>
                <a:cs typeface="+mn-cs"/>
              </a:rPr>
              <a:t>вироків</a:t>
            </a:r>
            <a:r>
              <a:rPr lang="uk-UA" sz="1306" b="0" kern="1200" dirty="0">
                <a:solidFill>
                  <a:schemeClr val="tx1"/>
                </a:solidFill>
                <a:effectLst/>
                <a:latin typeface="+mn-lt"/>
                <a:ea typeface="+mn-ea"/>
                <a:cs typeface="+mn-cs"/>
              </a:rPr>
              <a:t> національними судами.</a:t>
            </a:r>
          </a:p>
          <a:p>
            <a:endParaRPr lang="uk-UA" sz="1306" b="1" kern="1200" dirty="0">
              <a:solidFill>
                <a:schemeClr val="tx1"/>
              </a:solidFill>
              <a:effectLst/>
              <a:latin typeface="+mn-lt"/>
              <a:ea typeface="+mn-ea"/>
              <a:cs typeface="+mn-cs"/>
            </a:endParaRPr>
          </a:p>
          <a:p>
            <a:r>
              <a:rPr lang="uk-UA" sz="1306" b="0" kern="1200" dirty="0">
                <a:solidFill>
                  <a:schemeClr val="tx1"/>
                </a:solidFill>
                <a:effectLst/>
                <a:latin typeface="+mn-lt"/>
                <a:ea typeface="+mn-ea"/>
                <a:cs typeface="+mn-cs"/>
              </a:rPr>
              <a:t>Міжнародними документами передбачено можливість винесення заочного судового рішення у кримінальному провадженні. Йдеться про Європейську конвенцію про міжнародну дійсність кримінальних </a:t>
            </a:r>
            <a:r>
              <a:rPr lang="uk-UA" sz="1306" b="0" kern="1200" dirty="0" err="1">
                <a:solidFill>
                  <a:schemeClr val="tx1"/>
                </a:solidFill>
                <a:effectLst/>
                <a:latin typeface="+mn-lt"/>
                <a:ea typeface="+mn-ea"/>
                <a:cs typeface="+mn-cs"/>
              </a:rPr>
              <a:t>вироків</a:t>
            </a:r>
            <a:r>
              <a:rPr lang="uk-UA" sz="1306" b="0" kern="1200" dirty="0">
                <a:solidFill>
                  <a:schemeClr val="tx1"/>
                </a:solidFill>
                <a:effectLst/>
                <a:latin typeface="+mn-lt"/>
                <a:ea typeface="+mn-ea"/>
                <a:cs typeface="+mn-cs"/>
              </a:rPr>
              <a:t>, а також Резолюцію (75) 11 Комітету Міністрів Ради Європи "Про критерії, що регламентують розгляд, що здійснюється за відсутності обвинуваченого" та Рекомендації № 6 R (87)18 Комітету Міністрів Ради Європи державам-членам "Щодо спрощення кримінального судочинства", в яких пропонується розглянути питання про надання судам першої інстанції можливості розглядати справи і приймати в них рішення за відсутності обвинуваченого.</a:t>
            </a:r>
            <a:endParaRPr lang="uk-UA" sz="1306" b="1" kern="1200" dirty="0">
              <a:solidFill>
                <a:schemeClr val="tx1"/>
              </a:solidFill>
              <a:effectLst/>
              <a:latin typeface="+mn-lt"/>
              <a:ea typeface="+mn-ea"/>
              <a:cs typeface="+mn-cs"/>
            </a:endParaRPr>
          </a:p>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5</a:t>
            </a:fld>
            <a:endParaRPr lang="en-US"/>
          </a:p>
        </p:txBody>
      </p:sp>
    </p:spTree>
    <p:extLst>
      <p:ext uri="{BB962C8B-B14F-4D97-AF65-F5344CB8AC3E}">
        <p14:creationId xmlns:p14="http://schemas.microsoft.com/office/powerpoint/2010/main" val="1878031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sz="1306" b="0" i="0" kern="1200" dirty="0">
                <a:solidFill>
                  <a:schemeClr val="tx1"/>
                </a:solidFill>
                <a:effectLst/>
                <a:latin typeface="+mn-lt"/>
                <a:ea typeface="+mn-ea"/>
                <a:cs typeface="+mn-cs"/>
              </a:rPr>
              <a:t> </a:t>
            </a:r>
            <a:r>
              <a:rPr lang="uk-UA" sz="1306" b="1" i="0" u="sng" kern="1200" dirty="0">
                <a:solidFill>
                  <a:schemeClr val="tx1"/>
                </a:solidFill>
                <a:effectLst/>
                <a:latin typeface="+mn-lt"/>
                <a:ea typeface="+mn-ea"/>
                <a:cs typeface="+mn-cs"/>
                <a:hlinkClick r:id="rId3" tooltip="Стаття 109."/>
              </a:rPr>
              <a:t>Стаття 109.</a:t>
            </a:r>
            <a:r>
              <a:rPr lang="uk-UA" sz="1306" b="0" i="0" u="sng" kern="1200" dirty="0">
                <a:solidFill>
                  <a:schemeClr val="tx1"/>
                </a:solidFill>
                <a:effectLst/>
                <a:latin typeface="+mn-lt"/>
                <a:ea typeface="+mn-ea"/>
                <a:cs typeface="+mn-cs"/>
                <a:hlinkClick r:id="rId3" tooltip="Стаття 109."/>
              </a:rPr>
              <a:t> Дії, спрямовані на насильницьку зміну чи повалення конституційного ладу або на захоплення державної влади</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 tooltip="Стаття 110."/>
              </a:rPr>
              <a:t>Стаття 110.</a:t>
            </a:r>
            <a:r>
              <a:rPr lang="uk-UA" sz="1306" b="0" i="0" u="none" strike="noStrike" kern="1200" dirty="0">
                <a:solidFill>
                  <a:schemeClr val="tx1"/>
                </a:solidFill>
                <a:effectLst/>
                <a:latin typeface="+mn-lt"/>
                <a:ea typeface="+mn-ea"/>
                <a:cs typeface="+mn-cs"/>
                <a:hlinkClick r:id="rId4" tooltip="Стаття 110."/>
              </a:rPr>
              <a:t> Посягання на територіальну цілісність і недоторканність України</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5" tooltip="Стаття 110-2."/>
              </a:rPr>
              <a:t>Стаття 110-2.</a:t>
            </a:r>
            <a:r>
              <a:rPr lang="uk-UA" sz="1306" b="0" i="0" u="none" strike="noStrike" kern="1200" dirty="0">
                <a:solidFill>
                  <a:schemeClr val="tx1"/>
                </a:solidFill>
                <a:effectLst/>
                <a:latin typeface="+mn-lt"/>
                <a:ea typeface="+mn-ea"/>
                <a:cs typeface="+mn-cs"/>
                <a:hlinkClick r:id="rId5" tooltip="Стаття 110-2."/>
              </a:rPr>
              <a:t> Фінансування дій, вчинених з метою насильницької зміни чи повалення конституційного ладу або захоплення державної влади, зміни меж території </a:t>
            </a:r>
            <a:r>
              <a:rPr lang="uk-UA" sz="1306" b="0" i="0" u="none" strike="noStrike" kern="1200" dirty="0" err="1">
                <a:solidFill>
                  <a:schemeClr val="tx1"/>
                </a:solidFill>
                <a:effectLst/>
                <a:latin typeface="+mn-lt"/>
                <a:ea typeface="+mn-ea"/>
                <a:cs typeface="+mn-cs"/>
                <a:hlinkClick r:id="rId5" tooltip="Стаття 110-2."/>
              </a:rPr>
              <a:t>аб</a:t>
            </a:r>
            <a:r>
              <a:rPr lang="uk-UA" sz="1306" b="0" i="0" u="none" strike="noStrike" kern="1200" dirty="0">
                <a:solidFill>
                  <a:schemeClr val="tx1"/>
                </a:solidFill>
                <a:effectLst/>
                <a:latin typeface="+mn-lt"/>
                <a:ea typeface="+mn-ea"/>
                <a:cs typeface="+mn-cs"/>
                <a:hlinkClick r:id="rId5" tooltip="Стаття 110-2."/>
              </a:rPr>
              <a:t>...</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6" tooltip="Стаття 111."/>
              </a:rPr>
              <a:t>Стаття 111.</a:t>
            </a:r>
            <a:r>
              <a:rPr lang="uk-UA" sz="1306" b="0" i="0" u="none" strike="noStrike" kern="1200" dirty="0">
                <a:solidFill>
                  <a:schemeClr val="tx1"/>
                </a:solidFill>
                <a:effectLst/>
                <a:latin typeface="+mn-lt"/>
                <a:ea typeface="+mn-ea"/>
                <a:cs typeface="+mn-cs"/>
                <a:hlinkClick r:id="rId6" tooltip="Стаття 111."/>
              </a:rPr>
              <a:t> Державна зрада</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7" tooltip="Стаття 112."/>
              </a:rPr>
              <a:t>Стаття 112.</a:t>
            </a:r>
            <a:r>
              <a:rPr lang="uk-UA" sz="1306" b="0" i="0" u="none" strike="noStrike" kern="1200" dirty="0">
                <a:solidFill>
                  <a:schemeClr val="tx1"/>
                </a:solidFill>
                <a:effectLst/>
                <a:latin typeface="+mn-lt"/>
                <a:ea typeface="+mn-ea"/>
                <a:cs typeface="+mn-cs"/>
                <a:hlinkClick r:id="rId7" tooltip="Стаття 112."/>
              </a:rPr>
              <a:t> Посягання на життя державного чи громадського діяча</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8" tooltip="Стаття 113."/>
              </a:rPr>
              <a:t>Стаття 113.</a:t>
            </a:r>
            <a:r>
              <a:rPr lang="uk-UA" sz="1306" b="0" i="0" u="none" strike="noStrike" kern="1200" dirty="0">
                <a:solidFill>
                  <a:schemeClr val="tx1"/>
                </a:solidFill>
                <a:effectLst/>
                <a:latin typeface="+mn-lt"/>
                <a:ea typeface="+mn-ea"/>
                <a:cs typeface="+mn-cs"/>
                <a:hlinkClick r:id="rId8" tooltip="Стаття 113."/>
              </a:rPr>
              <a:t> Диверсія</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9" tooltip="Стаття 114."/>
              </a:rPr>
              <a:t>Стаття 114.</a:t>
            </a:r>
            <a:r>
              <a:rPr lang="uk-UA" sz="1306" b="0" i="0" u="none" strike="noStrike" kern="1200" dirty="0">
                <a:solidFill>
                  <a:schemeClr val="tx1"/>
                </a:solidFill>
                <a:effectLst/>
                <a:latin typeface="+mn-lt"/>
                <a:ea typeface="+mn-ea"/>
                <a:cs typeface="+mn-cs"/>
                <a:hlinkClick r:id="rId9" tooltip="Стаття 114."/>
              </a:rPr>
              <a:t> Шпигунство</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10" tooltip="Стаття 114-1."/>
              </a:rPr>
              <a:t>Стаття 114-1.</a:t>
            </a:r>
            <a:r>
              <a:rPr lang="uk-UA" sz="1306" b="0" i="0" u="none" strike="noStrike" kern="1200" dirty="0">
                <a:solidFill>
                  <a:schemeClr val="tx1"/>
                </a:solidFill>
                <a:effectLst/>
                <a:latin typeface="+mn-lt"/>
                <a:ea typeface="+mn-ea"/>
                <a:cs typeface="+mn-cs"/>
                <a:hlinkClick r:id="rId10" tooltip="Стаття 114-1."/>
              </a:rPr>
              <a:t> Перешкоджання законній діяльності Збройних Сил України та інших військових формувань</a:t>
            </a:r>
            <a:endParaRPr lang="uk-UA" sz="1306" b="0" i="0" kern="1200" dirty="0">
              <a:solidFill>
                <a:schemeClr val="tx1"/>
              </a:solidFill>
              <a:effectLst/>
              <a:latin typeface="+mn-lt"/>
              <a:ea typeface="+mn-ea"/>
              <a:cs typeface="+mn-cs"/>
            </a:endParaRPr>
          </a:p>
          <a:p>
            <a:endParaRPr lang="uk-UA" dirty="0"/>
          </a:p>
          <a:p>
            <a:r>
              <a:rPr lang="ru-RU" sz="1306" b="0" i="0" kern="1200" dirty="0">
                <a:solidFill>
                  <a:schemeClr val="tx1"/>
                </a:solidFill>
                <a:effectLst/>
                <a:latin typeface="+mn-lt"/>
                <a:ea typeface="+mn-ea"/>
                <a:cs typeface="+mn-cs"/>
              </a:rPr>
              <a:t> </a:t>
            </a:r>
            <a:r>
              <a:rPr lang="ru-RU" sz="1306" b="1" i="0" u="sng" kern="1200" dirty="0" err="1">
                <a:solidFill>
                  <a:schemeClr val="tx1"/>
                </a:solidFill>
                <a:effectLst/>
                <a:latin typeface="+mn-lt"/>
                <a:ea typeface="+mn-ea"/>
                <a:cs typeface="+mn-cs"/>
                <a:hlinkClick r:id="rId11" tooltip="Стаття 191."/>
              </a:rPr>
              <a:t>Стаття</a:t>
            </a:r>
            <a:r>
              <a:rPr lang="ru-RU" sz="1306" b="1" i="0" u="sng" kern="1200" dirty="0">
                <a:solidFill>
                  <a:schemeClr val="tx1"/>
                </a:solidFill>
                <a:effectLst/>
                <a:latin typeface="+mn-lt"/>
                <a:ea typeface="+mn-ea"/>
                <a:cs typeface="+mn-cs"/>
                <a:hlinkClick r:id="rId11" tooltip="Стаття 191."/>
              </a:rPr>
              <a:t> 191.</a:t>
            </a:r>
            <a:r>
              <a:rPr lang="ru-RU" sz="1306" b="0" i="0" u="sng" kern="1200" dirty="0">
                <a:solidFill>
                  <a:schemeClr val="tx1"/>
                </a:solidFill>
                <a:effectLst/>
                <a:latin typeface="+mn-lt"/>
                <a:ea typeface="+mn-ea"/>
                <a:cs typeface="+mn-cs"/>
                <a:hlinkClick r:id="rId11" tooltip="Стаття 191."/>
              </a:rPr>
              <a:t> </a:t>
            </a:r>
            <a:r>
              <a:rPr lang="ru-RU" sz="1306" b="0" i="0" u="sng" kern="1200" dirty="0" err="1">
                <a:solidFill>
                  <a:schemeClr val="tx1"/>
                </a:solidFill>
                <a:effectLst/>
                <a:latin typeface="+mn-lt"/>
                <a:ea typeface="+mn-ea"/>
                <a:cs typeface="+mn-cs"/>
                <a:hlinkClick r:id="rId11" tooltip="Стаття 191."/>
              </a:rPr>
              <a:t>Привласнення</a:t>
            </a:r>
            <a:r>
              <a:rPr lang="ru-RU" sz="1306" b="0" i="0" u="sng" kern="1200" dirty="0">
                <a:solidFill>
                  <a:schemeClr val="tx1"/>
                </a:solidFill>
                <a:effectLst/>
                <a:latin typeface="+mn-lt"/>
                <a:ea typeface="+mn-ea"/>
                <a:cs typeface="+mn-cs"/>
                <a:hlinkClick r:id="rId11" tooltip="Стаття 191."/>
              </a:rPr>
              <a:t>, </a:t>
            </a:r>
            <a:r>
              <a:rPr lang="ru-RU" sz="1306" b="0" i="0" u="sng" kern="1200" dirty="0" err="1">
                <a:solidFill>
                  <a:schemeClr val="tx1"/>
                </a:solidFill>
                <a:effectLst/>
                <a:latin typeface="+mn-lt"/>
                <a:ea typeface="+mn-ea"/>
                <a:cs typeface="+mn-cs"/>
                <a:hlinkClick r:id="rId11" tooltip="Стаття 191."/>
              </a:rPr>
              <a:t>розтрата</a:t>
            </a:r>
            <a:r>
              <a:rPr lang="ru-RU" sz="1306" b="0" i="0" u="sng" kern="1200" dirty="0">
                <a:solidFill>
                  <a:schemeClr val="tx1"/>
                </a:solidFill>
                <a:effectLst/>
                <a:latin typeface="+mn-lt"/>
                <a:ea typeface="+mn-ea"/>
                <a:cs typeface="+mn-cs"/>
                <a:hlinkClick r:id="rId11" tooltip="Стаття 191."/>
              </a:rPr>
              <a:t> майна </a:t>
            </a:r>
            <a:r>
              <a:rPr lang="ru-RU" sz="1306" b="0" i="0" u="sng" kern="1200" dirty="0" err="1">
                <a:solidFill>
                  <a:schemeClr val="tx1"/>
                </a:solidFill>
                <a:effectLst/>
                <a:latin typeface="+mn-lt"/>
                <a:ea typeface="+mn-ea"/>
                <a:cs typeface="+mn-cs"/>
                <a:hlinkClick r:id="rId11" tooltip="Стаття 191."/>
              </a:rPr>
              <a:t>або</a:t>
            </a:r>
            <a:r>
              <a:rPr lang="ru-RU" sz="1306" b="0" i="0" u="sng" kern="1200" dirty="0">
                <a:solidFill>
                  <a:schemeClr val="tx1"/>
                </a:solidFill>
                <a:effectLst/>
                <a:latin typeface="+mn-lt"/>
                <a:ea typeface="+mn-ea"/>
                <a:cs typeface="+mn-cs"/>
                <a:hlinkClick r:id="rId11" tooltip="Стаття 191."/>
              </a:rPr>
              <a:t> </a:t>
            </a:r>
            <a:r>
              <a:rPr lang="ru-RU" sz="1306" b="0" i="0" u="sng" kern="1200" dirty="0" err="1">
                <a:solidFill>
                  <a:schemeClr val="tx1"/>
                </a:solidFill>
                <a:effectLst/>
                <a:latin typeface="+mn-lt"/>
                <a:ea typeface="+mn-ea"/>
                <a:cs typeface="+mn-cs"/>
                <a:hlinkClick r:id="rId11" tooltip="Стаття 191."/>
              </a:rPr>
              <a:t>заволодіння</a:t>
            </a:r>
            <a:r>
              <a:rPr lang="ru-RU" sz="1306" b="0" i="0" u="sng" kern="1200" dirty="0">
                <a:solidFill>
                  <a:schemeClr val="tx1"/>
                </a:solidFill>
                <a:effectLst/>
                <a:latin typeface="+mn-lt"/>
                <a:ea typeface="+mn-ea"/>
                <a:cs typeface="+mn-cs"/>
                <a:hlinkClick r:id="rId11" tooltip="Стаття 191."/>
              </a:rPr>
              <a:t> ним шляхом </a:t>
            </a:r>
            <a:r>
              <a:rPr lang="ru-RU" sz="1306" b="0" i="0" u="sng" kern="1200" dirty="0" err="1">
                <a:solidFill>
                  <a:schemeClr val="tx1"/>
                </a:solidFill>
                <a:effectLst/>
                <a:latin typeface="+mn-lt"/>
                <a:ea typeface="+mn-ea"/>
                <a:cs typeface="+mn-cs"/>
                <a:hlinkClick r:id="rId11" tooltip="Стаття 191."/>
              </a:rPr>
              <a:t>зловживання</a:t>
            </a:r>
            <a:r>
              <a:rPr lang="ru-RU" sz="1306" b="0" i="0" u="sng" kern="1200" dirty="0">
                <a:solidFill>
                  <a:schemeClr val="tx1"/>
                </a:solidFill>
                <a:effectLst/>
                <a:latin typeface="+mn-lt"/>
                <a:ea typeface="+mn-ea"/>
                <a:cs typeface="+mn-cs"/>
                <a:hlinkClick r:id="rId11" tooltip="Стаття 191."/>
              </a:rPr>
              <a:t> </a:t>
            </a:r>
            <a:r>
              <a:rPr lang="ru-RU" sz="1306" b="0" i="0" u="sng" kern="1200" dirty="0" err="1">
                <a:solidFill>
                  <a:schemeClr val="tx1"/>
                </a:solidFill>
                <a:effectLst/>
                <a:latin typeface="+mn-lt"/>
                <a:ea typeface="+mn-ea"/>
                <a:cs typeface="+mn-cs"/>
                <a:hlinkClick r:id="rId11" tooltip="Стаття 191."/>
              </a:rPr>
              <a:t>службовим</a:t>
            </a:r>
            <a:r>
              <a:rPr lang="ru-RU" sz="1306" b="0" i="0" u="sng" kern="1200" dirty="0">
                <a:solidFill>
                  <a:schemeClr val="tx1"/>
                </a:solidFill>
                <a:effectLst/>
                <a:latin typeface="+mn-lt"/>
                <a:ea typeface="+mn-ea"/>
                <a:cs typeface="+mn-cs"/>
                <a:hlinkClick r:id="rId11" tooltip="Стаття 191."/>
              </a:rPr>
              <a:t> становищем</a:t>
            </a:r>
            <a:r>
              <a:rPr lang="ru-RU" sz="1306" b="0" i="0" u="sng" kern="1200" dirty="0">
                <a:solidFill>
                  <a:schemeClr val="tx1"/>
                </a:solidFill>
                <a:effectLst/>
                <a:latin typeface="+mn-lt"/>
                <a:ea typeface="+mn-ea"/>
                <a:cs typeface="+mn-cs"/>
              </a:rPr>
              <a:t> (</a:t>
            </a:r>
            <a:r>
              <a:rPr lang="ru-RU" sz="1306" b="0" i="0" u="sng" kern="1200" dirty="0" err="1">
                <a:solidFill>
                  <a:schemeClr val="tx1"/>
                </a:solidFill>
                <a:effectLst/>
                <a:latin typeface="+mn-lt"/>
                <a:ea typeface="+mn-ea"/>
                <a:cs typeface="+mn-cs"/>
              </a:rPr>
              <a:t>частини</a:t>
            </a:r>
            <a:r>
              <a:rPr lang="ru-RU" sz="1306" b="0" i="0" u="sng" kern="1200" dirty="0">
                <a:solidFill>
                  <a:schemeClr val="tx1"/>
                </a:solidFill>
                <a:effectLst/>
                <a:latin typeface="+mn-lt"/>
                <a:ea typeface="+mn-ea"/>
                <a:cs typeface="+mn-cs"/>
              </a:rPr>
              <a:t> 2-5)</a:t>
            </a:r>
          </a:p>
          <a:p>
            <a:endParaRPr lang="ru-RU" sz="1306" b="0" i="0" u="sng" kern="1200" dirty="0">
              <a:solidFill>
                <a:schemeClr val="tx1"/>
              </a:solidFill>
              <a:effectLst/>
              <a:latin typeface="+mn-lt"/>
              <a:ea typeface="+mn-ea"/>
              <a:cs typeface="+mn-cs"/>
            </a:endParaRPr>
          </a:p>
          <a:p>
            <a:r>
              <a:rPr lang="ru-RU" sz="1306" b="0" i="0" kern="1200" dirty="0">
                <a:solidFill>
                  <a:schemeClr val="tx1"/>
                </a:solidFill>
                <a:effectLst/>
                <a:latin typeface="+mn-lt"/>
                <a:ea typeface="+mn-ea"/>
                <a:cs typeface="+mn-cs"/>
              </a:rPr>
              <a:t> </a:t>
            </a:r>
            <a:r>
              <a:rPr lang="ru-RU" sz="1306" b="1" i="0" u="sng" kern="1200" dirty="0" err="1">
                <a:solidFill>
                  <a:schemeClr val="tx1"/>
                </a:solidFill>
                <a:effectLst/>
                <a:latin typeface="+mn-lt"/>
                <a:ea typeface="+mn-ea"/>
                <a:cs typeface="+mn-cs"/>
                <a:hlinkClick r:id="rId12" tooltip="Стаття 209."/>
              </a:rPr>
              <a:t>Стаття</a:t>
            </a:r>
            <a:r>
              <a:rPr lang="ru-RU" sz="1306" b="1" i="0" u="sng" kern="1200" dirty="0">
                <a:solidFill>
                  <a:schemeClr val="tx1"/>
                </a:solidFill>
                <a:effectLst/>
                <a:latin typeface="+mn-lt"/>
                <a:ea typeface="+mn-ea"/>
                <a:cs typeface="+mn-cs"/>
                <a:hlinkClick r:id="rId12" tooltip="Стаття 209."/>
              </a:rPr>
              <a:t> 209.</a:t>
            </a:r>
            <a:r>
              <a:rPr lang="ru-RU" sz="1306" b="0" i="0" u="sng" kern="1200" dirty="0">
                <a:solidFill>
                  <a:schemeClr val="tx1"/>
                </a:solidFill>
                <a:effectLst/>
                <a:latin typeface="+mn-lt"/>
                <a:ea typeface="+mn-ea"/>
                <a:cs typeface="+mn-cs"/>
                <a:hlinkClick r:id="rId12" tooltip="Стаття 209."/>
              </a:rPr>
              <a:t> </a:t>
            </a:r>
            <a:r>
              <a:rPr lang="ru-RU" sz="1306" b="0" i="0" u="sng" kern="1200" dirty="0" err="1">
                <a:solidFill>
                  <a:schemeClr val="tx1"/>
                </a:solidFill>
                <a:effectLst/>
                <a:latin typeface="+mn-lt"/>
                <a:ea typeface="+mn-ea"/>
                <a:cs typeface="+mn-cs"/>
                <a:hlinkClick r:id="rId12" tooltip="Стаття 209."/>
              </a:rPr>
              <a:t>Легалізація</a:t>
            </a:r>
            <a:r>
              <a:rPr lang="ru-RU" sz="1306" b="0" i="0" u="sng" kern="1200" dirty="0">
                <a:solidFill>
                  <a:schemeClr val="tx1"/>
                </a:solidFill>
                <a:effectLst/>
                <a:latin typeface="+mn-lt"/>
                <a:ea typeface="+mn-ea"/>
                <a:cs typeface="+mn-cs"/>
                <a:hlinkClick r:id="rId12" tooltip="Стаття 209."/>
              </a:rPr>
              <a:t> (</a:t>
            </a:r>
            <a:r>
              <a:rPr lang="ru-RU" sz="1306" b="0" i="0" u="sng" kern="1200" dirty="0" err="1">
                <a:solidFill>
                  <a:schemeClr val="tx1"/>
                </a:solidFill>
                <a:effectLst/>
                <a:latin typeface="+mn-lt"/>
                <a:ea typeface="+mn-ea"/>
                <a:cs typeface="+mn-cs"/>
                <a:hlinkClick r:id="rId12" tooltip="Стаття 209."/>
              </a:rPr>
              <a:t>відмивання</a:t>
            </a:r>
            <a:r>
              <a:rPr lang="ru-RU" sz="1306" b="0" i="0" u="sng" kern="1200" dirty="0">
                <a:solidFill>
                  <a:schemeClr val="tx1"/>
                </a:solidFill>
                <a:effectLst/>
                <a:latin typeface="+mn-lt"/>
                <a:ea typeface="+mn-ea"/>
                <a:cs typeface="+mn-cs"/>
                <a:hlinkClick r:id="rId12" tooltip="Стаття 209."/>
              </a:rPr>
              <a:t>) майна, </a:t>
            </a:r>
            <a:r>
              <a:rPr lang="ru-RU" sz="1306" b="0" i="0" u="sng" kern="1200" dirty="0" err="1">
                <a:solidFill>
                  <a:schemeClr val="tx1"/>
                </a:solidFill>
                <a:effectLst/>
                <a:latin typeface="+mn-lt"/>
                <a:ea typeface="+mn-ea"/>
                <a:cs typeface="+mn-cs"/>
                <a:hlinkClick r:id="rId12" tooltip="Стаття 209."/>
              </a:rPr>
              <a:t>одержаного</a:t>
            </a:r>
            <a:r>
              <a:rPr lang="ru-RU" sz="1306" b="0" i="0" u="sng" kern="1200" dirty="0">
                <a:solidFill>
                  <a:schemeClr val="tx1"/>
                </a:solidFill>
                <a:effectLst/>
                <a:latin typeface="+mn-lt"/>
                <a:ea typeface="+mn-ea"/>
                <a:cs typeface="+mn-cs"/>
                <a:hlinkClick r:id="rId12" tooltip="Стаття 209."/>
              </a:rPr>
              <a:t> </a:t>
            </a:r>
            <a:r>
              <a:rPr lang="ru-RU" sz="1306" b="0" i="0" u="sng" kern="1200" dirty="0" err="1">
                <a:solidFill>
                  <a:schemeClr val="tx1"/>
                </a:solidFill>
                <a:effectLst/>
                <a:latin typeface="+mn-lt"/>
                <a:ea typeface="+mn-ea"/>
                <a:cs typeface="+mn-cs"/>
                <a:hlinkClick r:id="rId12" tooltip="Стаття 209."/>
              </a:rPr>
              <a:t>злочинним</a:t>
            </a:r>
            <a:r>
              <a:rPr lang="ru-RU" sz="1306" b="0" i="0" u="sng" kern="1200" dirty="0">
                <a:solidFill>
                  <a:schemeClr val="tx1"/>
                </a:solidFill>
                <a:effectLst/>
                <a:latin typeface="+mn-lt"/>
                <a:ea typeface="+mn-ea"/>
                <a:cs typeface="+mn-cs"/>
                <a:hlinkClick r:id="rId12" tooltip="Стаття 209."/>
              </a:rPr>
              <a:t> шляхом</a:t>
            </a:r>
            <a:endParaRPr lang="ru-RU" sz="1306" b="0" i="0" u="sng" kern="1200" dirty="0">
              <a:solidFill>
                <a:schemeClr val="tx1"/>
              </a:solidFill>
              <a:effectLst/>
              <a:latin typeface="+mn-lt"/>
              <a:ea typeface="+mn-ea"/>
              <a:cs typeface="+mn-cs"/>
            </a:endParaRPr>
          </a:p>
          <a:p>
            <a:endParaRPr lang="ru-RU" sz="1306" b="0" i="0" u="sng"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sng" kern="1200" dirty="0">
                <a:solidFill>
                  <a:schemeClr val="tx1"/>
                </a:solidFill>
                <a:effectLst/>
                <a:latin typeface="+mn-lt"/>
                <a:ea typeface="+mn-ea"/>
                <a:cs typeface="+mn-cs"/>
                <a:hlinkClick r:id="rId13" tooltip="Стаття 255."/>
              </a:rPr>
              <a:t>Стаття 255.</a:t>
            </a:r>
            <a:r>
              <a:rPr lang="uk-UA" sz="1306" b="0" i="0" u="sng" kern="1200" dirty="0">
                <a:solidFill>
                  <a:schemeClr val="tx1"/>
                </a:solidFill>
                <a:effectLst/>
                <a:latin typeface="+mn-lt"/>
                <a:ea typeface="+mn-ea"/>
                <a:cs typeface="+mn-cs"/>
                <a:hlinkClick r:id="rId13" tooltip="Стаття 255."/>
              </a:rPr>
              <a:t> Створення злочинної організації</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14" tooltip="Стаття 256."/>
              </a:rPr>
              <a:t>Стаття 256.</a:t>
            </a:r>
            <a:r>
              <a:rPr lang="uk-UA" sz="1306" b="0" i="0" u="none" strike="noStrike" kern="1200" dirty="0">
                <a:solidFill>
                  <a:schemeClr val="tx1"/>
                </a:solidFill>
                <a:effectLst/>
                <a:latin typeface="+mn-lt"/>
                <a:ea typeface="+mn-ea"/>
                <a:cs typeface="+mn-cs"/>
                <a:hlinkClick r:id="rId14" tooltip="Стаття 256."/>
              </a:rPr>
              <a:t> Сприяння учасникам злочинних організацій та укриття їх злочинної діяльності</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15" tooltip="Стаття 257."/>
              </a:rPr>
              <a:t>Стаття 257.</a:t>
            </a:r>
            <a:r>
              <a:rPr lang="uk-UA" sz="1306" b="0" i="0" u="none" strike="noStrike" kern="1200" dirty="0">
                <a:solidFill>
                  <a:schemeClr val="tx1"/>
                </a:solidFill>
                <a:effectLst/>
                <a:latin typeface="+mn-lt"/>
                <a:ea typeface="+mn-ea"/>
                <a:cs typeface="+mn-cs"/>
                <a:hlinkClick r:id="rId15" tooltip="Стаття 257."/>
              </a:rPr>
              <a:t> Бандитизм</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16" tooltip="Стаття 258."/>
              </a:rPr>
              <a:t>Стаття 258.</a:t>
            </a:r>
            <a:r>
              <a:rPr lang="uk-UA" sz="1306" b="0" i="0" u="none" strike="noStrike" kern="1200" dirty="0">
                <a:solidFill>
                  <a:schemeClr val="tx1"/>
                </a:solidFill>
                <a:effectLst/>
                <a:latin typeface="+mn-lt"/>
                <a:ea typeface="+mn-ea"/>
                <a:cs typeface="+mn-cs"/>
                <a:hlinkClick r:id="rId16" tooltip="Стаття 258."/>
              </a:rPr>
              <a:t> Терористичний акт</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17" tooltip="Стаття 258-1."/>
              </a:rPr>
              <a:t>Стаття 258-1.</a:t>
            </a:r>
            <a:r>
              <a:rPr lang="uk-UA" sz="1306" b="0" i="0" u="none" strike="noStrike" kern="1200" dirty="0">
                <a:solidFill>
                  <a:schemeClr val="tx1"/>
                </a:solidFill>
                <a:effectLst/>
                <a:latin typeface="+mn-lt"/>
                <a:ea typeface="+mn-ea"/>
                <a:cs typeface="+mn-cs"/>
                <a:hlinkClick r:id="rId17" tooltip="Стаття 258-1."/>
              </a:rPr>
              <a:t> Втягнення у вчинення терористичного акту</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18" tooltip="Стаття 258-2."/>
              </a:rPr>
              <a:t>Стаття 258-2.</a:t>
            </a:r>
            <a:r>
              <a:rPr lang="uk-UA" sz="1306" b="0" i="0" u="none" strike="noStrike" kern="1200" dirty="0">
                <a:solidFill>
                  <a:schemeClr val="tx1"/>
                </a:solidFill>
                <a:effectLst/>
                <a:latin typeface="+mn-lt"/>
                <a:ea typeface="+mn-ea"/>
                <a:cs typeface="+mn-cs"/>
                <a:hlinkClick r:id="rId18" tooltip="Стаття 258-2."/>
              </a:rPr>
              <a:t> Публічні заклики до вчинення терористичного акту</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19" tooltip="Стаття 258-3."/>
              </a:rPr>
              <a:t>Стаття 258-3.</a:t>
            </a:r>
            <a:r>
              <a:rPr lang="uk-UA" sz="1306" b="0" i="0" u="none" strike="noStrike" kern="1200" dirty="0">
                <a:solidFill>
                  <a:schemeClr val="tx1"/>
                </a:solidFill>
                <a:effectLst/>
                <a:latin typeface="+mn-lt"/>
                <a:ea typeface="+mn-ea"/>
                <a:cs typeface="+mn-cs"/>
                <a:hlinkClick r:id="rId19" tooltip="Стаття 258-3."/>
              </a:rPr>
              <a:t> Створення терористичної групи чи терористичної організації</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20" tooltip="Стаття 258-4."/>
              </a:rPr>
              <a:t>Стаття 258-4.</a:t>
            </a:r>
            <a:r>
              <a:rPr lang="uk-UA" sz="1306" b="0" i="0" u="none" strike="noStrike" kern="1200" dirty="0">
                <a:solidFill>
                  <a:schemeClr val="tx1"/>
                </a:solidFill>
                <a:effectLst/>
                <a:latin typeface="+mn-lt"/>
                <a:ea typeface="+mn-ea"/>
                <a:cs typeface="+mn-cs"/>
                <a:hlinkClick r:id="rId20" tooltip="Стаття 258-4."/>
              </a:rPr>
              <a:t> Сприяння вчиненню терористичного акту</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21" tooltip="Стаття 258-5."/>
              </a:rPr>
              <a:t>Стаття 258-5.</a:t>
            </a:r>
            <a:r>
              <a:rPr lang="uk-UA" sz="1306" b="0" i="0" u="none" strike="noStrike" kern="1200" dirty="0">
                <a:solidFill>
                  <a:schemeClr val="tx1"/>
                </a:solidFill>
                <a:effectLst/>
                <a:latin typeface="+mn-lt"/>
                <a:ea typeface="+mn-ea"/>
                <a:cs typeface="+mn-cs"/>
                <a:hlinkClick r:id="rId21" tooltip="Стаття 258-5."/>
              </a:rPr>
              <a:t> Фінансування тероризму</a:t>
            </a:r>
            <a:endParaRPr lang="uk-UA" sz="1306" b="0" i="0" kern="1200" dirty="0">
              <a:solidFill>
                <a:schemeClr val="tx1"/>
              </a:solidFill>
              <a:effectLst/>
              <a:latin typeface="+mn-lt"/>
              <a:ea typeface="+mn-ea"/>
              <a:cs typeface="+mn-cs"/>
            </a:endParaRPr>
          </a:p>
          <a:p>
            <a:endParaRPr lang="ru-RU" sz="1306" b="0" i="0" u="sng" kern="1200" dirty="0">
              <a:solidFill>
                <a:schemeClr val="tx1"/>
              </a:solidFill>
              <a:effectLst/>
              <a:latin typeface="+mn-lt"/>
              <a:ea typeface="+mn-ea"/>
              <a:cs typeface="+mn-cs"/>
            </a:endParaRPr>
          </a:p>
          <a:p>
            <a:r>
              <a:rPr lang="ru-RU" sz="1306" b="0" i="0" kern="1200" dirty="0">
                <a:solidFill>
                  <a:schemeClr val="tx1"/>
                </a:solidFill>
                <a:effectLst/>
                <a:latin typeface="+mn-lt"/>
                <a:ea typeface="+mn-ea"/>
                <a:cs typeface="+mn-cs"/>
              </a:rPr>
              <a:t> </a:t>
            </a:r>
            <a:r>
              <a:rPr lang="ru-RU" sz="1306" b="1" i="0" u="sng" kern="1200" dirty="0" err="1">
                <a:solidFill>
                  <a:schemeClr val="tx1"/>
                </a:solidFill>
                <a:effectLst/>
                <a:latin typeface="+mn-lt"/>
                <a:ea typeface="+mn-ea"/>
                <a:cs typeface="+mn-cs"/>
                <a:hlinkClick r:id="rId22" tooltip="Стаття 348."/>
              </a:rPr>
              <a:t>Стаття</a:t>
            </a:r>
            <a:r>
              <a:rPr lang="ru-RU" sz="1306" b="1" i="0" u="sng" kern="1200" dirty="0">
                <a:solidFill>
                  <a:schemeClr val="tx1"/>
                </a:solidFill>
                <a:effectLst/>
                <a:latin typeface="+mn-lt"/>
                <a:ea typeface="+mn-ea"/>
                <a:cs typeface="+mn-cs"/>
                <a:hlinkClick r:id="rId22" tooltip="Стаття 348."/>
              </a:rPr>
              <a:t> 348.</a:t>
            </a:r>
            <a:r>
              <a:rPr lang="ru-RU" sz="1306" b="0" i="0" u="sng" kern="1200" dirty="0">
                <a:solidFill>
                  <a:schemeClr val="tx1"/>
                </a:solidFill>
                <a:effectLst/>
                <a:latin typeface="+mn-lt"/>
                <a:ea typeface="+mn-ea"/>
                <a:cs typeface="+mn-cs"/>
                <a:hlinkClick r:id="rId22" tooltip="Стаття 348."/>
              </a:rPr>
              <a:t> </a:t>
            </a:r>
            <a:r>
              <a:rPr lang="ru-RU" sz="1306" b="0" i="0" u="sng" kern="1200" dirty="0" err="1">
                <a:solidFill>
                  <a:schemeClr val="tx1"/>
                </a:solidFill>
                <a:effectLst/>
                <a:latin typeface="+mn-lt"/>
                <a:ea typeface="+mn-ea"/>
                <a:cs typeface="+mn-cs"/>
                <a:hlinkClick r:id="rId22" tooltip="Стаття 348."/>
              </a:rPr>
              <a:t>Посягання</a:t>
            </a:r>
            <a:r>
              <a:rPr lang="ru-RU" sz="1306" b="0" i="0" u="sng" kern="1200" dirty="0">
                <a:solidFill>
                  <a:schemeClr val="tx1"/>
                </a:solidFill>
                <a:effectLst/>
                <a:latin typeface="+mn-lt"/>
                <a:ea typeface="+mn-ea"/>
                <a:cs typeface="+mn-cs"/>
                <a:hlinkClick r:id="rId22" tooltip="Стаття 348."/>
              </a:rPr>
              <a:t> на </a:t>
            </a:r>
            <a:r>
              <a:rPr lang="ru-RU" sz="1306" b="0" i="0" u="sng" kern="1200" dirty="0" err="1">
                <a:solidFill>
                  <a:schemeClr val="tx1"/>
                </a:solidFill>
                <a:effectLst/>
                <a:latin typeface="+mn-lt"/>
                <a:ea typeface="+mn-ea"/>
                <a:cs typeface="+mn-cs"/>
                <a:hlinkClick r:id="rId22" tooltip="Стаття 348."/>
              </a:rPr>
              <a:t>життя</a:t>
            </a:r>
            <a:r>
              <a:rPr lang="ru-RU" sz="1306" b="0" i="0" u="sng" kern="1200" dirty="0">
                <a:solidFill>
                  <a:schemeClr val="tx1"/>
                </a:solidFill>
                <a:effectLst/>
                <a:latin typeface="+mn-lt"/>
                <a:ea typeface="+mn-ea"/>
                <a:cs typeface="+mn-cs"/>
                <a:hlinkClick r:id="rId22" tooltip="Стаття 348."/>
              </a:rPr>
              <a:t> </a:t>
            </a:r>
            <a:r>
              <a:rPr lang="ru-RU" sz="1306" b="0" i="0" u="sng" kern="1200" dirty="0" err="1">
                <a:solidFill>
                  <a:schemeClr val="tx1"/>
                </a:solidFill>
                <a:effectLst/>
                <a:latin typeface="+mn-lt"/>
                <a:ea typeface="+mn-ea"/>
                <a:cs typeface="+mn-cs"/>
                <a:hlinkClick r:id="rId22" tooltip="Стаття 348."/>
              </a:rPr>
              <a:t>працівника</a:t>
            </a:r>
            <a:r>
              <a:rPr lang="ru-RU" sz="1306" b="0" i="0" u="sng" kern="1200" dirty="0">
                <a:solidFill>
                  <a:schemeClr val="tx1"/>
                </a:solidFill>
                <a:effectLst/>
                <a:latin typeface="+mn-lt"/>
                <a:ea typeface="+mn-ea"/>
                <a:cs typeface="+mn-cs"/>
                <a:hlinkClick r:id="rId22" tooltip="Стаття 348."/>
              </a:rPr>
              <a:t> </a:t>
            </a:r>
            <a:r>
              <a:rPr lang="ru-RU" sz="1306" b="0" i="0" u="sng" kern="1200" dirty="0" err="1">
                <a:solidFill>
                  <a:schemeClr val="tx1"/>
                </a:solidFill>
                <a:effectLst/>
                <a:latin typeface="+mn-lt"/>
                <a:ea typeface="+mn-ea"/>
                <a:cs typeface="+mn-cs"/>
                <a:hlinkClick r:id="rId22" tooltip="Стаття 348."/>
              </a:rPr>
              <a:t>правоохоронного</a:t>
            </a:r>
            <a:r>
              <a:rPr lang="ru-RU" sz="1306" b="0" i="0" u="sng" kern="1200" dirty="0">
                <a:solidFill>
                  <a:schemeClr val="tx1"/>
                </a:solidFill>
                <a:effectLst/>
                <a:latin typeface="+mn-lt"/>
                <a:ea typeface="+mn-ea"/>
                <a:cs typeface="+mn-cs"/>
                <a:hlinkClick r:id="rId22" tooltip="Стаття 348."/>
              </a:rPr>
              <a:t> органу, члена </a:t>
            </a:r>
            <a:r>
              <a:rPr lang="ru-RU" sz="1306" b="0" i="0" u="sng" kern="1200" dirty="0" err="1">
                <a:solidFill>
                  <a:schemeClr val="tx1"/>
                </a:solidFill>
                <a:effectLst/>
                <a:latin typeface="+mn-lt"/>
                <a:ea typeface="+mn-ea"/>
                <a:cs typeface="+mn-cs"/>
                <a:hlinkClick r:id="rId22" tooltip="Стаття 348."/>
              </a:rPr>
              <a:t>громадського</a:t>
            </a:r>
            <a:r>
              <a:rPr lang="ru-RU" sz="1306" b="0" i="0" u="sng" kern="1200" dirty="0">
                <a:solidFill>
                  <a:schemeClr val="tx1"/>
                </a:solidFill>
                <a:effectLst/>
                <a:latin typeface="+mn-lt"/>
                <a:ea typeface="+mn-ea"/>
                <a:cs typeface="+mn-cs"/>
                <a:hlinkClick r:id="rId22" tooltip="Стаття 348."/>
              </a:rPr>
              <a:t> </a:t>
            </a:r>
            <a:r>
              <a:rPr lang="ru-RU" sz="1306" b="0" i="0" u="sng" kern="1200" dirty="0" err="1">
                <a:solidFill>
                  <a:schemeClr val="tx1"/>
                </a:solidFill>
                <a:effectLst/>
                <a:latin typeface="+mn-lt"/>
                <a:ea typeface="+mn-ea"/>
                <a:cs typeface="+mn-cs"/>
                <a:hlinkClick r:id="rId22" tooltip="Стаття 348."/>
              </a:rPr>
              <a:t>формування</a:t>
            </a:r>
            <a:r>
              <a:rPr lang="ru-RU" sz="1306" b="0" i="0" u="sng" kern="1200" dirty="0">
                <a:solidFill>
                  <a:schemeClr val="tx1"/>
                </a:solidFill>
                <a:effectLst/>
                <a:latin typeface="+mn-lt"/>
                <a:ea typeface="+mn-ea"/>
                <a:cs typeface="+mn-cs"/>
                <a:hlinkClick r:id="rId22" tooltip="Стаття 348."/>
              </a:rPr>
              <a:t> з </a:t>
            </a:r>
            <a:r>
              <a:rPr lang="ru-RU" sz="1306" b="0" i="0" u="sng" kern="1200" dirty="0" err="1">
                <a:solidFill>
                  <a:schemeClr val="tx1"/>
                </a:solidFill>
                <a:effectLst/>
                <a:latin typeface="+mn-lt"/>
                <a:ea typeface="+mn-ea"/>
                <a:cs typeface="+mn-cs"/>
                <a:hlinkClick r:id="rId22" tooltip="Стаття 348."/>
              </a:rPr>
              <a:t>охорони</a:t>
            </a:r>
            <a:r>
              <a:rPr lang="ru-RU" sz="1306" b="0" i="0" u="sng" kern="1200" dirty="0">
                <a:solidFill>
                  <a:schemeClr val="tx1"/>
                </a:solidFill>
                <a:effectLst/>
                <a:latin typeface="+mn-lt"/>
                <a:ea typeface="+mn-ea"/>
                <a:cs typeface="+mn-cs"/>
                <a:hlinkClick r:id="rId22" tooltip="Стаття 348."/>
              </a:rPr>
              <a:t> </a:t>
            </a:r>
            <a:r>
              <a:rPr lang="ru-RU" sz="1306" b="0" i="0" u="sng" kern="1200" dirty="0" err="1">
                <a:solidFill>
                  <a:schemeClr val="tx1"/>
                </a:solidFill>
                <a:effectLst/>
                <a:latin typeface="+mn-lt"/>
                <a:ea typeface="+mn-ea"/>
                <a:cs typeface="+mn-cs"/>
                <a:hlinkClick r:id="rId22" tooltip="Стаття 348.">
                  <a:extLst>
                    <a:ext uri="{A12FA001-AC4F-418D-AE19-62706E023703}">
                      <ahyp:hlinkClr xmlns:ahyp="http://schemas.microsoft.com/office/drawing/2018/hyperlinkcolor" val="tx"/>
                    </a:ext>
                  </a:extLst>
                </a:hlinkClick>
              </a:rPr>
              <a:t>громадсь</a:t>
            </a:r>
            <a:r>
              <a:rPr lang="ru-RU" sz="1306" b="0" i="0" u="sng" kern="1200" dirty="0" err="1">
                <a:solidFill>
                  <a:schemeClr val="tx1"/>
                </a:solidFill>
                <a:effectLst/>
                <a:latin typeface="+mn-lt"/>
                <a:ea typeface="+mn-ea"/>
                <a:cs typeface="+mn-cs"/>
              </a:rPr>
              <a:t>кого</a:t>
            </a:r>
            <a:r>
              <a:rPr lang="ru-RU" sz="1306" b="0" i="0" u="sng" kern="1200" dirty="0">
                <a:solidFill>
                  <a:schemeClr val="tx1"/>
                </a:solidFill>
                <a:effectLst/>
                <a:latin typeface="+mn-lt"/>
                <a:ea typeface="+mn-ea"/>
                <a:cs typeface="+mn-cs"/>
              </a:rPr>
              <a:t> порядку</a:t>
            </a:r>
          </a:p>
          <a:p>
            <a:endParaRPr lang="ru-RU" sz="1306" b="0" i="0" u="sng" kern="1200" dirty="0">
              <a:solidFill>
                <a:schemeClr val="tx1"/>
              </a:solidFill>
              <a:effectLst/>
              <a:latin typeface="+mn-lt"/>
              <a:ea typeface="+mn-ea"/>
              <a:cs typeface="+mn-cs"/>
            </a:endParaRPr>
          </a:p>
          <a:p>
            <a:r>
              <a:rPr lang="ru-RU" sz="1306" b="0" i="0" kern="1200" dirty="0">
                <a:solidFill>
                  <a:schemeClr val="tx1"/>
                </a:solidFill>
                <a:effectLst/>
                <a:latin typeface="+mn-lt"/>
                <a:ea typeface="+mn-ea"/>
                <a:cs typeface="+mn-cs"/>
              </a:rPr>
              <a:t> </a:t>
            </a:r>
            <a:r>
              <a:rPr lang="ru-RU" sz="1306" b="1" i="0" u="none" strike="noStrike" kern="1200" dirty="0" err="1">
                <a:solidFill>
                  <a:schemeClr val="tx1"/>
                </a:solidFill>
                <a:effectLst/>
                <a:latin typeface="+mn-lt"/>
                <a:ea typeface="+mn-ea"/>
                <a:cs typeface="+mn-cs"/>
                <a:hlinkClick r:id="rId23" tooltip="Стаття 364."/>
              </a:rPr>
              <a:t>Стаття</a:t>
            </a:r>
            <a:r>
              <a:rPr lang="ru-RU" sz="1306" b="1" i="0" u="none" strike="noStrike" kern="1200" dirty="0">
                <a:solidFill>
                  <a:schemeClr val="tx1"/>
                </a:solidFill>
                <a:effectLst/>
                <a:latin typeface="+mn-lt"/>
                <a:ea typeface="+mn-ea"/>
                <a:cs typeface="+mn-cs"/>
                <a:hlinkClick r:id="rId23" tooltip="Стаття 364."/>
              </a:rPr>
              <a:t> 364.</a:t>
            </a:r>
            <a:r>
              <a:rPr lang="ru-RU" sz="1306" b="0" i="0" u="none" strike="noStrike" kern="1200" dirty="0">
                <a:solidFill>
                  <a:schemeClr val="tx1"/>
                </a:solidFill>
                <a:effectLst/>
                <a:latin typeface="+mn-lt"/>
                <a:ea typeface="+mn-ea"/>
                <a:cs typeface="+mn-cs"/>
                <a:hlinkClick r:id="rId23" tooltip="Стаття 364."/>
              </a:rPr>
              <a:t> </a:t>
            </a:r>
            <a:r>
              <a:rPr lang="ru-RU" sz="1306" b="0" i="0" u="none" strike="noStrike" kern="1200" dirty="0" err="1">
                <a:solidFill>
                  <a:schemeClr val="tx1"/>
                </a:solidFill>
                <a:effectLst/>
                <a:latin typeface="+mn-lt"/>
                <a:ea typeface="+mn-ea"/>
                <a:cs typeface="+mn-cs"/>
                <a:hlinkClick r:id="rId23" tooltip="Стаття 364."/>
              </a:rPr>
              <a:t>Зловживання</a:t>
            </a:r>
            <a:r>
              <a:rPr lang="ru-RU" sz="1306" b="0" i="0" u="none" strike="noStrike" kern="1200" dirty="0">
                <a:solidFill>
                  <a:schemeClr val="tx1"/>
                </a:solidFill>
                <a:effectLst/>
                <a:latin typeface="+mn-lt"/>
                <a:ea typeface="+mn-ea"/>
                <a:cs typeface="+mn-cs"/>
                <a:hlinkClick r:id="rId23" tooltip="Стаття 364."/>
              </a:rPr>
              <a:t> </a:t>
            </a:r>
            <a:r>
              <a:rPr lang="ru-RU" sz="1306" b="0" i="0" u="none" strike="noStrike" kern="1200" dirty="0" err="1">
                <a:solidFill>
                  <a:schemeClr val="tx1"/>
                </a:solidFill>
                <a:effectLst/>
                <a:latin typeface="+mn-lt"/>
                <a:ea typeface="+mn-ea"/>
                <a:cs typeface="+mn-cs"/>
                <a:hlinkClick r:id="rId23" tooltip="Стаття 364."/>
              </a:rPr>
              <a:t>владою</a:t>
            </a:r>
            <a:r>
              <a:rPr lang="ru-RU" sz="1306" b="0" i="0" u="none" strike="noStrike" kern="1200" dirty="0">
                <a:solidFill>
                  <a:schemeClr val="tx1"/>
                </a:solidFill>
                <a:effectLst/>
                <a:latin typeface="+mn-lt"/>
                <a:ea typeface="+mn-ea"/>
                <a:cs typeface="+mn-cs"/>
                <a:hlinkClick r:id="rId23" tooltip="Стаття 364."/>
              </a:rPr>
              <a:t> </a:t>
            </a:r>
            <a:r>
              <a:rPr lang="ru-RU" sz="1306" b="0" i="0" u="none" strike="noStrike" kern="1200" dirty="0" err="1">
                <a:solidFill>
                  <a:schemeClr val="tx1"/>
                </a:solidFill>
                <a:effectLst/>
                <a:latin typeface="+mn-lt"/>
                <a:ea typeface="+mn-ea"/>
                <a:cs typeface="+mn-cs"/>
                <a:hlinkClick r:id="rId23" tooltip="Стаття 364."/>
              </a:rPr>
              <a:t>або</a:t>
            </a:r>
            <a:r>
              <a:rPr lang="ru-RU" sz="1306" b="0" i="0" u="none" strike="noStrike" kern="1200" dirty="0">
                <a:solidFill>
                  <a:schemeClr val="tx1"/>
                </a:solidFill>
                <a:effectLst/>
                <a:latin typeface="+mn-lt"/>
                <a:ea typeface="+mn-ea"/>
                <a:cs typeface="+mn-cs"/>
                <a:hlinkClick r:id="rId23" tooltip="Стаття 364."/>
              </a:rPr>
              <a:t> </a:t>
            </a:r>
            <a:r>
              <a:rPr lang="ru-RU" sz="1306" b="0" i="0" u="none" strike="noStrike" kern="1200" dirty="0" err="1">
                <a:solidFill>
                  <a:schemeClr val="tx1"/>
                </a:solidFill>
                <a:effectLst/>
                <a:latin typeface="+mn-lt"/>
                <a:ea typeface="+mn-ea"/>
                <a:cs typeface="+mn-cs"/>
                <a:hlinkClick r:id="rId23" tooltip="Стаття 364."/>
              </a:rPr>
              <a:t>службовим</a:t>
            </a:r>
            <a:r>
              <a:rPr lang="ru-RU" sz="1306" b="0" i="0" u="none" strike="noStrike" kern="1200" dirty="0">
                <a:solidFill>
                  <a:schemeClr val="tx1"/>
                </a:solidFill>
                <a:effectLst/>
                <a:latin typeface="+mn-lt"/>
                <a:ea typeface="+mn-ea"/>
                <a:cs typeface="+mn-cs"/>
                <a:hlinkClick r:id="rId23" tooltip="Стаття 364."/>
              </a:rPr>
              <a:t> становищем</a:t>
            </a:r>
            <a:endParaRPr lang="ru-RU" sz="1306" b="0" i="0" kern="1200" dirty="0">
              <a:solidFill>
                <a:schemeClr val="tx1"/>
              </a:solidFill>
              <a:effectLst/>
              <a:latin typeface="+mn-lt"/>
              <a:ea typeface="+mn-ea"/>
              <a:cs typeface="+mn-cs"/>
            </a:endParaRPr>
          </a:p>
          <a:p>
            <a:r>
              <a:rPr lang="ru-RU" sz="1306" b="0" i="0" kern="1200" dirty="0">
                <a:solidFill>
                  <a:schemeClr val="tx1"/>
                </a:solidFill>
                <a:effectLst/>
                <a:latin typeface="+mn-lt"/>
                <a:ea typeface="+mn-ea"/>
                <a:cs typeface="+mn-cs"/>
              </a:rPr>
              <a:t> </a:t>
            </a:r>
            <a:r>
              <a:rPr lang="ru-RU" sz="1306" b="1" i="0" u="sng" kern="1200" dirty="0" err="1">
                <a:solidFill>
                  <a:schemeClr val="tx1"/>
                </a:solidFill>
                <a:effectLst/>
                <a:latin typeface="+mn-lt"/>
                <a:ea typeface="+mn-ea"/>
                <a:cs typeface="+mn-cs"/>
                <a:hlinkClick r:id="rId24" tooltip="Стаття 364-1."/>
              </a:rPr>
              <a:t>Стаття</a:t>
            </a:r>
            <a:r>
              <a:rPr lang="ru-RU" sz="1306" b="1" i="0" u="sng" kern="1200" dirty="0">
                <a:solidFill>
                  <a:schemeClr val="tx1"/>
                </a:solidFill>
                <a:effectLst/>
                <a:latin typeface="+mn-lt"/>
                <a:ea typeface="+mn-ea"/>
                <a:cs typeface="+mn-cs"/>
                <a:hlinkClick r:id="rId24" tooltip="Стаття 364-1."/>
              </a:rPr>
              <a:t> 364-1.</a:t>
            </a:r>
            <a:r>
              <a:rPr lang="ru-RU" sz="1306" b="0" i="0" u="sng" kern="1200" dirty="0">
                <a:solidFill>
                  <a:schemeClr val="tx1"/>
                </a:solidFill>
                <a:effectLst/>
                <a:latin typeface="+mn-lt"/>
                <a:ea typeface="+mn-ea"/>
                <a:cs typeface="+mn-cs"/>
                <a:hlinkClick r:id="rId24" tooltip="Стаття 364-1."/>
              </a:rPr>
              <a:t> </a:t>
            </a:r>
            <a:r>
              <a:rPr lang="ru-RU" sz="1306" b="0" i="0" u="sng" kern="1200" dirty="0" err="1">
                <a:solidFill>
                  <a:schemeClr val="tx1"/>
                </a:solidFill>
                <a:effectLst/>
                <a:latin typeface="+mn-lt"/>
                <a:ea typeface="+mn-ea"/>
                <a:cs typeface="+mn-cs"/>
                <a:hlinkClick r:id="rId24" tooltip="Стаття 364-1."/>
              </a:rPr>
              <a:t>Зловживання</a:t>
            </a:r>
            <a:r>
              <a:rPr lang="ru-RU" sz="1306" b="0" i="0" u="sng" kern="1200" dirty="0">
                <a:solidFill>
                  <a:schemeClr val="tx1"/>
                </a:solidFill>
                <a:effectLst/>
                <a:latin typeface="+mn-lt"/>
                <a:ea typeface="+mn-ea"/>
                <a:cs typeface="+mn-cs"/>
                <a:hlinkClick r:id="rId24" tooltip="Стаття 364-1."/>
              </a:rPr>
              <a:t> </a:t>
            </a:r>
            <a:r>
              <a:rPr lang="ru-RU" sz="1306" b="0" i="0" u="sng" kern="1200" dirty="0" err="1">
                <a:solidFill>
                  <a:schemeClr val="tx1"/>
                </a:solidFill>
                <a:effectLst/>
                <a:latin typeface="+mn-lt"/>
                <a:ea typeface="+mn-ea"/>
                <a:cs typeface="+mn-cs"/>
                <a:hlinkClick r:id="rId24" tooltip="Стаття 364-1."/>
              </a:rPr>
              <a:t>повноваженнями</a:t>
            </a:r>
            <a:r>
              <a:rPr lang="ru-RU" sz="1306" b="0" i="0" u="sng" kern="1200" dirty="0">
                <a:solidFill>
                  <a:schemeClr val="tx1"/>
                </a:solidFill>
                <a:effectLst/>
                <a:latin typeface="+mn-lt"/>
                <a:ea typeface="+mn-ea"/>
                <a:cs typeface="+mn-cs"/>
                <a:hlinkClick r:id="rId24" tooltip="Стаття 364-1."/>
              </a:rPr>
              <a:t> </a:t>
            </a:r>
            <a:r>
              <a:rPr lang="ru-RU" sz="1306" b="0" i="0" u="sng" kern="1200" dirty="0" err="1">
                <a:solidFill>
                  <a:schemeClr val="tx1"/>
                </a:solidFill>
                <a:effectLst/>
                <a:latin typeface="+mn-lt"/>
                <a:ea typeface="+mn-ea"/>
                <a:cs typeface="+mn-cs"/>
                <a:hlinkClick r:id="rId24" tooltip="Стаття 364-1."/>
              </a:rPr>
              <a:t>службовою</a:t>
            </a:r>
            <a:r>
              <a:rPr lang="ru-RU" sz="1306" b="0" i="0" u="sng" kern="1200" dirty="0">
                <a:solidFill>
                  <a:schemeClr val="tx1"/>
                </a:solidFill>
                <a:effectLst/>
                <a:latin typeface="+mn-lt"/>
                <a:ea typeface="+mn-ea"/>
                <a:cs typeface="+mn-cs"/>
                <a:hlinkClick r:id="rId24" tooltip="Стаття 364-1."/>
              </a:rPr>
              <a:t> особою </a:t>
            </a:r>
            <a:r>
              <a:rPr lang="ru-RU" sz="1306" b="0" i="0" u="sng" kern="1200" dirty="0" err="1">
                <a:solidFill>
                  <a:schemeClr val="tx1"/>
                </a:solidFill>
                <a:effectLst/>
                <a:latin typeface="+mn-lt"/>
                <a:ea typeface="+mn-ea"/>
                <a:cs typeface="+mn-cs"/>
                <a:hlinkClick r:id="rId24" tooltip="Стаття 364-1."/>
              </a:rPr>
              <a:t>юридичної</a:t>
            </a:r>
            <a:r>
              <a:rPr lang="ru-RU" sz="1306" b="0" i="0" u="sng" kern="1200" dirty="0">
                <a:solidFill>
                  <a:schemeClr val="tx1"/>
                </a:solidFill>
                <a:effectLst/>
                <a:latin typeface="+mn-lt"/>
                <a:ea typeface="+mn-ea"/>
                <a:cs typeface="+mn-cs"/>
                <a:hlinkClick r:id="rId24" tooltip="Стаття 364-1."/>
              </a:rPr>
              <a:t> особи приватного права </a:t>
            </a:r>
            <a:r>
              <a:rPr lang="ru-RU" sz="1306" b="0" i="0" u="sng" kern="1200" dirty="0" err="1">
                <a:solidFill>
                  <a:schemeClr val="tx1"/>
                </a:solidFill>
                <a:effectLst/>
                <a:latin typeface="+mn-lt"/>
                <a:ea typeface="+mn-ea"/>
                <a:cs typeface="+mn-cs"/>
                <a:hlinkClick r:id="rId24" tooltip="Стаття 364-1."/>
              </a:rPr>
              <a:t>незалежно</a:t>
            </a:r>
            <a:r>
              <a:rPr lang="ru-RU" sz="1306" b="0" i="0" u="sng" kern="1200" dirty="0">
                <a:solidFill>
                  <a:schemeClr val="tx1"/>
                </a:solidFill>
                <a:effectLst/>
                <a:latin typeface="+mn-lt"/>
                <a:ea typeface="+mn-ea"/>
                <a:cs typeface="+mn-cs"/>
                <a:hlinkClick r:id="rId24" tooltip="Стаття 364-1."/>
              </a:rPr>
              <a:t> </a:t>
            </a:r>
            <a:r>
              <a:rPr lang="ru-RU" sz="1306" b="0" i="0" u="sng" kern="1200" dirty="0" err="1">
                <a:solidFill>
                  <a:schemeClr val="tx1"/>
                </a:solidFill>
                <a:effectLst/>
                <a:latin typeface="+mn-lt"/>
                <a:ea typeface="+mn-ea"/>
                <a:cs typeface="+mn-cs"/>
                <a:hlinkClick r:id="rId24" tooltip="Стаття 364-1."/>
              </a:rPr>
              <a:t>від</a:t>
            </a:r>
            <a:r>
              <a:rPr lang="ru-RU" sz="1306" b="0" i="0" u="sng" kern="1200" dirty="0">
                <a:solidFill>
                  <a:schemeClr val="tx1"/>
                </a:solidFill>
                <a:effectLst/>
                <a:latin typeface="+mn-lt"/>
                <a:ea typeface="+mn-ea"/>
                <a:cs typeface="+mn-cs"/>
                <a:hlinkClick r:id="rId24" tooltip="Стаття 364-1."/>
              </a:rPr>
              <a:t> </a:t>
            </a:r>
            <a:r>
              <a:rPr lang="uk-UA" sz="1306" b="0" i="0" kern="1200" dirty="0">
                <a:solidFill>
                  <a:schemeClr val="tx1"/>
                </a:solidFill>
                <a:effectLst/>
                <a:latin typeface="+mn-lt"/>
                <a:ea typeface="+mn-ea"/>
                <a:cs typeface="+mn-cs"/>
              </a:rPr>
              <a:t>організаційно-правової форми</a:t>
            </a:r>
          </a:p>
          <a:p>
            <a:r>
              <a:rPr lang="ru-RU" sz="1306" b="0" i="0" kern="1200" dirty="0">
                <a:solidFill>
                  <a:schemeClr val="tx1"/>
                </a:solidFill>
                <a:effectLst/>
                <a:latin typeface="+mn-lt"/>
                <a:ea typeface="+mn-ea"/>
                <a:cs typeface="+mn-cs"/>
              </a:rPr>
              <a:t> </a:t>
            </a:r>
            <a:r>
              <a:rPr lang="ru-RU" sz="1306" b="1" i="0" u="sng" kern="1200" dirty="0" err="1">
                <a:solidFill>
                  <a:schemeClr val="tx1"/>
                </a:solidFill>
                <a:effectLst/>
                <a:latin typeface="+mn-lt"/>
                <a:ea typeface="+mn-ea"/>
                <a:cs typeface="+mn-cs"/>
                <a:hlinkClick r:id="rId25" tooltip="Стаття 365."/>
              </a:rPr>
              <a:t>Стаття</a:t>
            </a:r>
            <a:r>
              <a:rPr lang="ru-RU" sz="1306" b="1" i="0" u="sng" kern="1200" dirty="0">
                <a:solidFill>
                  <a:schemeClr val="tx1"/>
                </a:solidFill>
                <a:effectLst/>
                <a:latin typeface="+mn-lt"/>
                <a:ea typeface="+mn-ea"/>
                <a:cs typeface="+mn-cs"/>
                <a:hlinkClick r:id="rId25" tooltip="Стаття 365."/>
              </a:rPr>
              <a:t> 365.</a:t>
            </a:r>
            <a:r>
              <a:rPr lang="ru-RU" sz="1306" b="0" i="0" u="sng" kern="1200" dirty="0">
                <a:solidFill>
                  <a:schemeClr val="tx1"/>
                </a:solidFill>
                <a:effectLst/>
                <a:latin typeface="+mn-lt"/>
                <a:ea typeface="+mn-ea"/>
                <a:cs typeface="+mn-cs"/>
                <a:hlinkClick r:id="rId25" tooltip="Стаття 365."/>
              </a:rPr>
              <a:t> </a:t>
            </a:r>
            <a:r>
              <a:rPr lang="ru-RU" sz="1306" b="0" i="0" u="sng" kern="1200" dirty="0" err="1">
                <a:solidFill>
                  <a:schemeClr val="tx1"/>
                </a:solidFill>
                <a:effectLst/>
                <a:latin typeface="+mn-lt"/>
                <a:ea typeface="+mn-ea"/>
                <a:cs typeface="+mn-cs"/>
                <a:hlinkClick r:id="rId25" tooltip="Стаття 365."/>
              </a:rPr>
              <a:t>Перевищення</a:t>
            </a:r>
            <a:r>
              <a:rPr lang="ru-RU" sz="1306" b="0" i="0" u="sng" kern="1200" dirty="0">
                <a:solidFill>
                  <a:schemeClr val="tx1"/>
                </a:solidFill>
                <a:effectLst/>
                <a:latin typeface="+mn-lt"/>
                <a:ea typeface="+mn-ea"/>
                <a:cs typeface="+mn-cs"/>
                <a:hlinkClick r:id="rId25" tooltip="Стаття 365."/>
              </a:rPr>
              <a:t> </a:t>
            </a:r>
            <a:r>
              <a:rPr lang="ru-RU" sz="1306" b="0" i="0" u="sng" kern="1200" dirty="0" err="1">
                <a:solidFill>
                  <a:schemeClr val="tx1"/>
                </a:solidFill>
                <a:effectLst/>
                <a:latin typeface="+mn-lt"/>
                <a:ea typeface="+mn-ea"/>
                <a:cs typeface="+mn-cs"/>
                <a:hlinkClick r:id="rId25" tooltip="Стаття 365."/>
              </a:rPr>
              <a:t>влади</a:t>
            </a:r>
            <a:r>
              <a:rPr lang="ru-RU" sz="1306" b="0" i="0" u="sng" kern="1200" dirty="0">
                <a:solidFill>
                  <a:schemeClr val="tx1"/>
                </a:solidFill>
                <a:effectLst/>
                <a:latin typeface="+mn-lt"/>
                <a:ea typeface="+mn-ea"/>
                <a:cs typeface="+mn-cs"/>
                <a:hlinkClick r:id="rId25" tooltip="Стаття 365."/>
              </a:rPr>
              <a:t> </a:t>
            </a:r>
            <a:r>
              <a:rPr lang="ru-RU" sz="1306" b="0" i="0" u="sng" kern="1200" dirty="0" err="1">
                <a:solidFill>
                  <a:schemeClr val="tx1"/>
                </a:solidFill>
                <a:effectLst/>
                <a:latin typeface="+mn-lt"/>
                <a:ea typeface="+mn-ea"/>
                <a:cs typeface="+mn-cs"/>
                <a:hlinkClick r:id="rId25" tooltip="Стаття 365."/>
              </a:rPr>
              <a:t>або</a:t>
            </a:r>
            <a:r>
              <a:rPr lang="ru-RU" sz="1306" b="0" i="0" u="sng" kern="1200" dirty="0">
                <a:solidFill>
                  <a:schemeClr val="tx1"/>
                </a:solidFill>
                <a:effectLst/>
                <a:latin typeface="+mn-lt"/>
                <a:ea typeface="+mn-ea"/>
                <a:cs typeface="+mn-cs"/>
                <a:hlinkClick r:id="rId25" tooltip="Стаття 365."/>
              </a:rPr>
              <a:t> </a:t>
            </a:r>
            <a:r>
              <a:rPr lang="ru-RU" sz="1306" b="0" i="0" u="sng" kern="1200" dirty="0" err="1">
                <a:solidFill>
                  <a:schemeClr val="tx1"/>
                </a:solidFill>
                <a:effectLst/>
                <a:latin typeface="+mn-lt"/>
                <a:ea typeface="+mn-ea"/>
                <a:cs typeface="+mn-cs"/>
                <a:hlinkClick r:id="rId25" tooltip="Стаття 365."/>
              </a:rPr>
              <a:t>службових</a:t>
            </a:r>
            <a:r>
              <a:rPr lang="ru-RU" sz="1306" b="0" i="0" u="sng" kern="1200" dirty="0">
                <a:solidFill>
                  <a:schemeClr val="tx1"/>
                </a:solidFill>
                <a:effectLst/>
                <a:latin typeface="+mn-lt"/>
                <a:ea typeface="+mn-ea"/>
                <a:cs typeface="+mn-cs"/>
                <a:hlinkClick r:id="rId25" tooltip="Стаття 365."/>
              </a:rPr>
              <a:t> </a:t>
            </a:r>
            <a:r>
              <a:rPr lang="ru-RU" sz="1306" b="0" i="0" u="sng" kern="1200" dirty="0" err="1">
                <a:solidFill>
                  <a:schemeClr val="tx1"/>
                </a:solidFill>
                <a:effectLst/>
                <a:latin typeface="+mn-lt"/>
                <a:ea typeface="+mn-ea"/>
                <a:cs typeface="+mn-cs"/>
                <a:hlinkClick r:id="rId25" tooltip="Стаття 365."/>
              </a:rPr>
              <a:t>повноважень</a:t>
            </a:r>
            <a:r>
              <a:rPr lang="ru-RU" sz="1306" b="0" i="0" u="sng" kern="1200" dirty="0">
                <a:solidFill>
                  <a:schemeClr val="tx1"/>
                </a:solidFill>
                <a:effectLst/>
                <a:latin typeface="+mn-lt"/>
                <a:ea typeface="+mn-ea"/>
                <a:cs typeface="+mn-cs"/>
                <a:hlinkClick r:id="rId25" tooltip="Стаття 365."/>
              </a:rPr>
              <a:t> </a:t>
            </a:r>
            <a:r>
              <a:rPr lang="ru-RU" sz="1306" b="0" i="0" u="sng" kern="1200" dirty="0" err="1">
                <a:solidFill>
                  <a:schemeClr val="tx1"/>
                </a:solidFill>
                <a:effectLst/>
                <a:latin typeface="+mn-lt"/>
                <a:ea typeface="+mn-ea"/>
                <a:cs typeface="+mn-cs"/>
                <a:hlinkClick r:id="rId25" tooltip="Стаття 365."/>
              </a:rPr>
              <a:t>працівником</a:t>
            </a:r>
            <a:r>
              <a:rPr lang="ru-RU" sz="1306" b="0" i="0" u="sng" kern="1200" dirty="0">
                <a:solidFill>
                  <a:schemeClr val="tx1"/>
                </a:solidFill>
                <a:effectLst/>
                <a:latin typeface="+mn-lt"/>
                <a:ea typeface="+mn-ea"/>
                <a:cs typeface="+mn-cs"/>
                <a:hlinkClick r:id="rId25" tooltip="Стаття 365."/>
              </a:rPr>
              <a:t> </a:t>
            </a:r>
            <a:r>
              <a:rPr lang="ru-RU" sz="1306" b="0" i="0" u="sng" kern="1200" dirty="0" err="1">
                <a:solidFill>
                  <a:schemeClr val="tx1"/>
                </a:solidFill>
                <a:effectLst/>
                <a:latin typeface="+mn-lt"/>
                <a:ea typeface="+mn-ea"/>
                <a:cs typeface="+mn-cs"/>
                <a:hlinkClick r:id="rId25" tooltip="Стаття 365."/>
              </a:rPr>
              <a:t>правоохоронного</a:t>
            </a:r>
            <a:r>
              <a:rPr lang="ru-RU" sz="1306" b="0" i="0" u="sng" kern="1200" dirty="0">
                <a:solidFill>
                  <a:schemeClr val="tx1"/>
                </a:solidFill>
                <a:effectLst/>
                <a:latin typeface="+mn-lt"/>
                <a:ea typeface="+mn-ea"/>
                <a:cs typeface="+mn-cs"/>
                <a:hlinkClick r:id="rId25" tooltip="Стаття 365."/>
              </a:rPr>
              <a:t> органу</a:t>
            </a:r>
            <a:endParaRPr lang="ru-RU" sz="1306" b="0" i="0" kern="1200" dirty="0">
              <a:solidFill>
                <a:schemeClr val="tx1"/>
              </a:solidFill>
              <a:effectLst/>
              <a:latin typeface="+mn-lt"/>
              <a:ea typeface="+mn-ea"/>
              <a:cs typeface="+mn-cs"/>
            </a:endParaRPr>
          </a:p>
          <a:p>
            <a:r>
              <a:rPr lang="ru-RU" sz="1306" b="0" i="0" kern="1200" dirty="0">
                <a:solidFill>
                  <a:schemeClr val="tx1"/>
                </a:solidFill>
                <a:effectLst/>
                <a:latin typeface="+mn-lt"/>
                <a:ea typeface="+mn-ea"/>
                <a:cs typeface="+mn-cs"/>
              </a:rPr>
              <a:t> </a:t>
            </a:r>
            <a:r>
              <a:rPr lang="ru-RU" sz="1306" b="1" i="0" u="none" strike="noStrike" kern="1200" dirty="0" err="1">
                <a:solidFill>
                  <a:schemeClr val="tx1"/>
                </a:solidFill>
                <a:effectLst/>
                <a:latin typeface="+mn-lt"/>
                <a:ea typeface="+mn-ea"/>
                <a:cs typeface="+mn-cs"/>
                <a:hlinkClick r:id="rId26" tooltip="Стаття 365-2."/>
              </a:rPr>
              <a:t>Стаття</a:t>
            </a:r>
            <a:r>
              <a:rPr lang="ru-RU" sz="1306" b="1" i="0" u="none" strike="noStrike" kern="1200" dirty="0">
                <a:solidFill>
                  <a:schemeClr val="tx1"/>
                </a:solidFill>
                <a:effectLst/>
                <a:latin typeface="+mn-lt"/>
                <a:ea typeface="+mn-ea"/>
                <a:cs typeface="+mn-cs"/>
                <a:hlinkClick r:id="rId26" tooltip="Стаття 365-2."/>
              </a:rPr>
              <a:t> 365-2.</a:t>
            </a:r>
            <a:r>
              <a:rPr lang="ru-RU" sz="1306" b="0" i="0" u="none" strike="noStrike" kern="1200" dirty="0">
                <a:solidFill>
                  <a:schemeClr val="tx1"/>
                </a:solidFill>
                <a:effectLst/>
                <a:latin typeface="+mn-lt"/>
                <a:ea typeface="+mn-ea"/>
                <a:cs typeface="+mn-cs"/>
                <a:hlinkClick r:id="rId26" tooltip="Стаття 365-2."/>
              </a:rPr>
              <a:t> </a:t>
            </a:r>
            <a:r>
              <a:rPr lang="ru-RU" sz="1306" b="0" i="0" u="none" strike="noStrike" kern="1200" dirty="0" err="1">
                <a:solidFill>
                  <a:schemeClr val="tx1"/>
                </a:solidFill>
                <a:effectLst/>
                <a:latin typeface="+mn-lt"/>
                <a:ea typeface="+mn-ea"/>
                <a:cs typeface="+mn-cs"/>
                <a:hlinkClick r:id="rId26" tooltip="Стаття 365-2."/>
              </a:rPr>
              <a:t>Зловживання</a:t>
            </a:r>
            <a:r>
              <a:rPr lang="ru-RU" sz="1306" b="0" i="0" u="none" strike="noStrike" kern="1200" dirty="0">
                <a:solidFill>
                  <a:schemeClr val="tx1"/>
                </a:solidFill>
                <a:effectLst/>
                <a:latin typeface="+mn-lt"/>
                <a:ea typeface="+mn-ea"/>
                <a:cs typeface="+mn-cs"/>
                <a:hlinkClick r:id="rId26" tooltip="Стаття 365-2."/>
              </a:rPr>
              <a:t> </a:t>
            </a:r>
            <a:r>
              <a:rPr lang="ru-RU" sz="1306" b="0" i="0" u="none" strike="noStrike" kern="1200" dirty="0" err="1">
                <a:solidFill>
                  <a:schemeClr val="tx1"/>
                </a:solidFill>
                <a:effectLst/>
                <a:latin typeface="+mn-lt"/>
                <a:ea typeface="+mn-ea"/>
                <a:cs typeface="+mn-cs"/>
                <a:hlinkClick r:id="rId26" tooltip="Стаття 365-2."/>
              </a:rPr>
              <a:t>повноваженнями</a:t>
            </a:r>
            <a:r>
              <a:rPr lang="ru-RU" sz="1306" b="0" i="0" u="none" strike="noStrike" kern="1200" dirty="0">
                <a:solidFill>
                  <a:schemeClr val="tx1"/>
                </a:solidFill>
                <a:effectLst/>
                <a:latin typeface="+mn-lt"/>
                <a:ea typeface="+mn-ea"/>
                <a:cs typeface="+mn-cs"/>
                <a:hlinkClick r:id="rId26" tooltip="Стаття 365-2."/>
              </a:rPr>
              <a:t> особами, </a:t>
            </a:r>
            <a:r>
              <a:rPr lang="ru-RU" sz="1306" b="0" i="0" u="none" strike="noStrike" kern="1200" dirty="0" err="1">
                <a:solidFill>
                  <a:schemeClr val="tx1"/>
                </a:solidFill>
                <a:effectLst/>
                <a:latin typeface="+mn-lt"/>
                <a:ea typeface="+mn-ea"/>
                <a:cs typeface="+mn-cs"/>
                <a:hlinkClick r:id="rId26" tooltip="Стаття 365-2."/>
              </a:rPr>
              <a:t>які</a:t>
            </a:r>
            <a:r>
              <a:rPr lang="ru-RU" sz="1306" b="0" i="0" u="none" strike="noStrike" kern="1200" dirty="0">
                <a:solidFill>
                  <a:schemeClr val="tx1"/>
                </a:solidFill>
                <a:effectLst/>
                <a:latin typeface="+mn-lt"/>
                <a:ea typeface="+mn-ea"/>
                <a:cs typeface="+mn-cs"/>
                <a:hlinkClick r:id="rId26" tooltip="Стаття 365-2."/>
              </a:rPr>
              <a:t> </a:t>
            </a:r>
            <a:r>
              <a:rPr lang="ru-RU" sz="1306" b="0" i="0" u="none" strike="noStrike" kern="1200" dirty="0" err="1">
                <a:solidFill>
                  <a:schemeClr val="tx1"/>
                </a:solidFill>
                <a:effectLst/>
                <a:latin typeface="+mn-lt"/>
                <a:ea typeface="+mn-ea"/>
                <a:cs typeface="+mn-cs"/>
                <a:hlinkClick r:id="rId26" tooltip="Стаття 365-2."/>
              </a:rPr>
              <a:t>надають</a:t>
            </a:r>
            <a:r>
              <a:rPr lang="ru-RU" sz="1306" b="0" i="0" u="none" strike="noStrike" kern="1200" dirty="0">
                <a:solidFill>
                  <a:schemeClr val="tx1"/>
                </a:solidFill>
                <a:effectLst/>
                <a:latin typeface="+mn-lt"/>
                <a:ea typeface="+mn-ea"/>
                <a:cs typeface="+mn-cs"/>
                <a:hlinkClick r:id="rId26" tooltip="Стаття 365-2."/>
              </a:rPr>
              <a:t> </a:t>
            </a:r>
            <a:r>
              <a:rPr lang="ru-RU" sz="1306" b="0" i="0" u="none" strike="noStrike" kern="1200" dirty="0" err="1">
                <a:solidFill>
                  <a:schemeClr val="tx1"/>
                </a:solidFill>
                <a:effectLst/>
                <a:latin typeface="+mn-lt"/>
                <a:ea typeface="+mn-ea"/>
                <a:cs typeface="+mn-cs"/>
                <a:hlinkClick r:id="rId26" tooltip="Стаття 365-2."/>
              </a:rPr>
              <a:t>публічні</a:t>
            </a:r>
            <a:r>
              <a:rPr lang="ru-RU" sz="1306" b="0" i="0" u="none" strike="noStrike" kern="1200" dirty="0">
                <a:solidFill>
                  <a:schemeClr val="tx1"/>
                </a:solidFill>
                <a:effectLst/>
                <a:latin typeface="+mn-lt"/>
                <a:ea typeface="+mn-ea"/>
                <a:cs typeface="+mn-cs"/>
                <a:hlinkClick r:id="rId26" tooltip="Стаття 365-2."/>
              </a:rPr>
              <a:t> </a:t>
            </a:r>
            <a:r>
              <a:rPr lang="ru-RU" sz="1306" b="0" i="0" u="none" strike="noStrike" kern="1200" dirty="0" err="1">
                <a:solidFill>
                  <a:schemeClr val="tx1"/>
                </a:solidFill>
                <a:effectLst/>
                <a:latin typeface="+mn-lt"/>
                <a:ea typeface="+mn-ea"/>
                <a:cs typeface="+mn-cs"/>
                <a:hlinkClick r:id="rId26" tooltip="Стаття 365-2."/>
              </a:rPr>
              <a:t>послуги</a:t>
            </a:r>
            <a:endParaRPr lang="ru-RU"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sng" kern="1200" dirty="0">
                <a:solidFill>
                  <a:schemeClr val="tx1"/>
                </a:solidFill>
                <a:effectLst/>
                <a:latin typeface="+mn-lt"/>
                <a:ea typeface="+mn-ea"/>
                <a:cs typeface="+mn-cs"/>
                <a:hlinkClick r:id="rId27" tooltip="Стаття 368."/>
              </a:rPr>
              <a:t>Стаття 368.</a:t>
            </a:r>
            <a:r>
              <a:rPr lang="uk-UA" sz="1306" b="0" i="0" u="sng" kern="1200" dirty="0">
                <a:solidFill>
                  <a:schemeClr val="tx1"/>
                </a:solidFill>
                <a:effectLst/>
                <a:latin typeface="+mn-lt"/>
                <a:ea typeface="+mn-ea"/>
                <a:cs typeface="+mn-cs"/>
                <a:hlinkClick r:id="rId27" tooltip="Стаття 368."/>
              </a:rPr>
              <a:t> Прийняття пропозиції, обіцянки або одержання неправомірної вигоди службовою особою</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28" tooltip="Стаття 368-2."/>
              </a:rPr>
              <a:t>Стаття 368-2.</a:t>
            </a:r>
            <a:r>
              <a:rPr lang="uk-UA" sz="1306" b="0" i="0" u="none" strike="noStrike" kern="1200" dirty="0">
                <a:solidFill>
                  <a:schemeClr val="tx1"/>
                </a:solidFill>
                <a:effectLst/>
                <a:latin typeface="+mn-lt"/>
                <a:ea typeface="+mn-ea"/>
                <a:cs typeface="+mn-cs"/>
                <a:hlinkClick r:id="rId28" tooltip="Стаття 368-2."/>
              </a:rPr>
              <a:t> Незаконне збагачення</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29" tooltip="Стаття 368-3."/>
              </a:rPr>
              <a:t>Стаття 368-3.</a:t>
            </a:r>
            <a:r>
              <a:rPr lang="uk-UA" sz="1306" b="0" i="0" u="none" strike="noStrike" kern="1200" dirty="0">
                <a:solidFill>
                  <a:schemeClr val="tx1"/>
                </a:solidFill>
                <a:effectLst/>
                <a:latin typeface="+mn-lt"/>
                <a:ea typeface="+mn-ea"/>
                <a:cs typeface="+mn-cs"/>
                <a:hlinkClick r:id="rId29" tooltip="Стаття 368-3."/>
              </a:rPr>
              <a:t> Підкуп службової особи юридичної особи приватного права незалежно від організаційно-правової форми</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30" tooltip="Стаття 368-4."/>
              </a:rPr>
              <a:t>Стаття 368-4.</a:t>
            </a:r>
            <a:r>
              <a:rPr lang="uk-UA" sz="1306" b="0" i="0" u="none" strike="noStrike" kern="1200" dirty="0">
                <a:solidFill>
                  <a:schemeClr val="tx1"/>
                </a:solidFill>
                <a:effectLst/>
                <a:latin typeface="+mn-lt"/>
                <a:ea typeface="+mn-ea"/>
                <a:cs typeface="+mn-cs"/>
                <a:hlinkClick r:id="rId30" tooltip="Стаття 368-4."/>
              </a:rPr>
              <a:t> Підкуп особи, яка надає публічні послуги</a:t>
            </a:r>
            <a:endParaRPr lang="uk-UA" sz="1306" b="0" i="0" u="none" strike="noStrike"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31" tooltip="Стаття 369."/>
              </a:rPr>
              <a:t>Стаття 369.</a:t>
            </a:r>
            <a:r>
              <a:rPr lang="uk-UA" sz="1306" b="0" i="0" u="none" strike="noStrike" kern="1200" dirty="0">
                <a:solidFill>
                  <a:schemeClr val="tx1"/>
                </a:solidFill>
                <a:effectLst/>
                <a:latin typeface="+mn-lt"/>
                <a:ea typeface="+mn-ea"/>
                <a:cs typeface="+mn-cs"/>
                <a:hlinkClick r:id="rId31" tooltip="Стаття 369."/>
              </a:rPr>
              <a:t> Пропозиція, обіцянка або надання неправомірної вигоди службовій особі</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sng" kern="1200" dirty="0">
                <a:solidFill>
                  <a:schemeClr val="tx1"/>
                </a:solidFill>
                <a:effectLst/>
                <a:latin typeface="+mn-lt"/>
                <a:ea typeface="+mn-ea"/>
                <a:cs typeface="+mn-cs"/>
                <a:hlinkClick r:id="rId32" tooltip="Стаття 369-2."/>
              </a:rPr>
              <a:t>Стаття 369-2.</a:t>
            </a:r>
            <a:r>
              <a:rPr lang="uk-UA" sz="1306" b="0" i="0" u="sng" kern="1200" dirty="0">
                <a:solidFill>
                  <a:schemeClr val="tx1"/>
                </a:solidFill>
                <a:effectLst/>
                <a:latin typeface="+mn-lt"/>
                <a:ea typeface="+mn-ea"/>
                <a:cs typeface="+mn-cs"/>
                <a:hlinkClick r:id="rId32" tooltip="Стаття 369-2."/>
              </a:rPr>
              <a:t> Зловживання впливом</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sng" kern="1200" dirty="0">
                <a:solidFill>
                  <a:schemeClr val="tx1"/>
                </a:solidFill>
                <a:effectLst/>
                <a:latin typeface="+mn-lt"/>
                <a:ea typeface="+mn-ea"/>
                <a:cs typeface="+mn-cs"/>
                <a:hlinkClick r:id="rId33" tooltip="Стаття 370."/>
              </a:rPr>
              <a:t>Стаття 370.</a:t>
            </a:r>
            <a:r>
              <a:rPr lang="uk-UA" sz="1306" b="0" i="0" u="sng" kern="1200" dirty="0">
                <a:solidFill>
                  <a:schemeClr val="tx1"/>
                </a:solidFill>
                <a:effectLst/>
                <a:latin typeface="+mn-lt"/>
                <a:ea typeface="+mn-ea"/>
                <a:cs typeface="+mn-cs"/>
                <a:hlinkClick r:id="rId33" tooltip="Стаття 370."/>
              </a:rPr>
              <a:t> Провокація підкупу</a:t>
            </a:r>
            <a:endParaRPr lang="uk-UA" sz="1306" b="0" i="0" u="sng" kern="1200" dirty="0">
              <a:solidFill>
                <a:schemeClr val="tx1"/>
              </a:solidFill>
              <a:effectLst/>
              <a:latin typeface="+mn-lt"/>
              <a:ea typeface="+mn-ea"/>
              <a:cs typeface="+mn-cs"/>
            </a:endParaRPr>
          </a:p>
          <a:p>
            <a:endParaRPr lang="uk-UA" sz="1306" b="0" i="0" u="sng" kern="1200" dirty="0">
              <a:solidFill>
                <a:schemeClr val="tx1"/>
              </a:solidFill>
              <a:effectLst/>
              <a:latin typeface="+mn-lt"/>
              <a:ea typeface="+mn-ea"/>
              <a:cs typeface="+mn-cs"/>
            </a:endParaRPr>
          </a:p>
          <a:p>
            <a:r>
              <a:rPr lang="ru-RU" sz="1306" b="0" i="0" kern="1200" dirty="0">
                <a:solidFill>
                  <a:schemeClr val="tx1"/>
                </a:solidFill>
                <a:effectLst/>
                <a:latin typeface="+mn-lt"/>
                <a:ea typeface="+mn-ea"/>
                <a:cs typeface="+mn-cs"/>
              </a:rPr>
              <a:t> </a:t>
            </a:r>
            <a:r>
              <a:rPr lang="ru-RU" sz="1306" b="1" i="0" u="sng" kern="1200" dirty="0" err="1">
                <a:solidFill>
                  <a:schemeClr val="tx1"/>
                </a:solidFill>
                <a:effectLst/>
                <a:latin typeface="+mn-lt"/>
                <a:ea typeface="+mn-ea"/>
                <a:cs typeface="+mn-cs"/>
                <a:hlinkClick r:id="rId34" tooltip="Стаття 379."/>
              </a:rPr>
              <a:t>Стаття</a:t>
            </a:r>
            <a:r>
              <a:rPr lang="ru-RU" sz="1306" b="1" i="0" u="sng" kern="1200" dirty="0">
                <a:solidFill>
                  <a:schemeClr val="tx1"/>
                </a:solidFill>
                <a:effectLst/>
                <a:latin typeface="+mn-lt"/>
                <a:ea typeface="+mn-ea"/>
                <a:cs typeface="+mn-cs"/>
                <a:hlinkClick r:id="rId34" tooltip="Стаття 379."/>
              </a:rPr>
              <a:t> 379.</a:t>
            </a:r>
            <a:r>
              <a:rPr lang="ru-RU" sz="1306" b="0" i="0" u="sng" kern="1200" dirty="0">
                <a:solidFill>
                  <a:schemeClr val="tx1"/>
                </a:solidFill>
                <a:effectLst/>
                <a:latin typeface="+mn-lt"/>
                <a:ea typeface="+mn-ea"/>
                <a:cs typeface="+mn-cs"/>
                <a:hlinkClick r:id="rId34" tooltip="Стаття 379."/>
              </a:rPr>
              <a:t> </a:t>
            </a:r>
            <a:r>
              <a:rPr lang="ru-RU" sz="1306" b="0" i="0" u="sng" kern="1200" dirty="0" err="1">
                <a:solidFill>
                  <a:schemeClr val="tx1"/>
                </a:solidFill>
                <a:effectLst/>
                <a:latin typeface="+mn-lt"/>
                <a:ea typeface="+mn-ea"/>
                <a:cs typeface="+mn-cs"/>
                <a:hlinkClick r:id="rId34" tooltip="Стаття 379."/>
              </a:rPr>
              <a:t>Посягання</a:t>
            </a:r>
            <a:r>
              <a:rPr lang="ru-RU" sz="1306" b="0" i="0" u="sng" kern="1200" dirty="0">
                <a:solidFill>
                  <a:schemeClr val="tx1"/>
                </a:solidFill>
                <a:effectLst/>
                <a:latin typeface="+mn-lt"/>
                <a:ea typeface="+mn-ea"/>
                <a:cs typeface="+mn-cs"/>
                <a:hlinkClick r:id="rId34" tooltip="Стаття 379."/>
              </a:rPr>
              <a:t> на </a:t>
            </a:r>
            <a:r>
              <a:rPr lang="ru-RU" sz="1306" b="0" i="0" u="sng" kern="1200" dirty="0" err="1">
                <a:solidFill>
                  <a:schemeClr val="tx1"/>
                </a:solidFill>
                <a:effectLst/>
                <a:latin typeface="+mn-lt"/>
                <a:ea typeface="+mn-ea"/>
                <a:cs typeface="+mn-cs"/>
                <a:hlinkClick r:id="rId34" tooltip="Стаття 379."/>
              </a:rPr>
              <a:t>життя</a:t>
            </a:r>
            <a:r>
              <a:rPr lang="ru-RU" sz="1306" b="0" i="0" u="sng" kern="1200" dirty="0">
                <a:solidFill>
                  <a:schemeClr val="tx1"/>
                </a:solidFill>
                <a:effectLst/>
                <a:latin typeface="+mn-lt"/>
                <a:ea typeface="+mn-ea"/>
                <a:cs typeface="+mn-cs"/>
                <a:hlinkClick r:id="rId34" tooltip="Стаття 379."/>
              </a:rPr>
              <a:t> </a:t>
            </a:r>
            <a:r>
              <a:rPr lang="ru-RU" sz="1306" b="0" i="0" u="sng" kern="1200" dirty="0" err="1">
                <a:solidFill>
                  <a:schemeClr val="tx1"/>
                </a:solidFill>
                <a:effectLst/>
                <a:latin typeface="+mn-lt"/>
                <a:ea typeface="+mn-ea"/>
                <a:cs typeface="+mn-cs"/>
                <a:hlinkClick r:id="rId34" tooltip="Стаття 379."/>
              </a:rPr>
              <a:t>судді</a:t>
            </a:r>
            <a:r>
              <a:rPr lang="ru-RU" sz="1306" b="0" i="0" u="sng" kern="1200" dirty="0">
                <a:solidFill>
                  <a:schemeClr val="tx1"/>
                </a:solidFill>
                <a:effectLst/>
                <a:latin typeface="+mn-lt"/>
                <a:ea typeface="+mn-ea"/>
                <a:cs typeface="+mn-cs"/>
                <a:hlinkClick r:id="rId34" tooltip="Стаття 379."/>
              </a:rPr>
              <a:t>, народного </a:t>
            </a:r>
            <a:r>
              <a:rPr lang="ru-RU" sz="1306" b="0" i="0" u="sng" kern="1200" dirty="0" err="1">
                <a:solidFill>
                  <a:schemeClr val="tx1"/>
                </a:solidFill>
                <a:effectLst/>
                <a:latin typeface="+mn-lt"/>
                <a:ea typeface="+mn-ea"/>
                <a:cs typeface="+mn-cs"/>
                <a:hlinkClick r:id="rId34" tooltip="Стаття 379."/>
              </a:rPr>
              <a:t>засідателя</a:t>
            </a:r>
            <a:r>
              <a:rPr lang="ru-RU" sz="1306" b="0" i="0" u="sng" kern="1200" dirty="0">
                <a:solidFill>
                  <a:schemeClr val="tx1"/>
                </a:solidFill>
                <a:effectLst/>
                <a:latin typeface="+mn-lt"/>
                <a:ea typeface="+mn-ea"/>
                <a:cs typeface="+mn-cs"/>
                <a:hlinkClick r:id="rId34" tooltip="Стаття 379."/>
              </a:rPr>
              <a:t> </a:t>
            </a:r>
            <a:r>
              <a:rPr lang="ru-RU" sz="1306" b="0" i="0" u="sng" kern="1200" dirty="0" err="1">
                <a:solidFill>
                  <a:schemeClr val="tx1"/>
                </a:solidFill>
                <a:effectLst/>
                <a:latin typeface="+mn-lt"/>
                <a:ea typeface="+mn-ea"/>
                <a:cs typeface="+mn-cs"/>
                <a:hlinkClick r:id="rId34" tooltip="Стаття 379."/>
              </a:rPr>
              <a:t>чи</a:t>
            </a:r>
            <a:r>
              <a:rPr lang="ru-RU" sz="1306" b="0" i="0" u="sng" kern="1200" dirty="0">
                <a:solidFill>
                  <a:schemeClr val="tx1"/>
                </a:solidFill>
                <a:effectLst/>
                <a:latin typeface="+mn-lt"/>
                <a:ea typeface="+mn-ea"/>
                <a:cs typeface="+mn-cs"/>
                <a:hlinkClick r:id="rId34" tooltip="Стаття 379."/>
              </a:rPr>
              <a:t> присяжного у </a:t>
            </a:r>
            <a:r>
              <a:rPr lang="ru-RU" sz="1306" b="0" i="0" u="sng" kern="1200" dirty="0" err="1">
                <a:solidFill>
                  <a:schemeClr val="tx1"/>
                </a:solidFill>
                <a:effectLst/>
                <a:latin typeface="+mn-lt"/>
                <a:ea typeface="+mn-ea"/>
                <a:cs typeface="+mn-cs"/>
                <a:hlinkClick r:id="rId34" tooltip="Стаття 379."/>
              </a:rPr>
              <a:t>зв'язку</a:t>
            </a:r>
            <a:r>
              <a:rPr lang="ru-RU" sz="1306" b="0" i="0" u="sng" kern="1200" dirty="0">
                <a:solidFill>
                  <a:schemeClr val="tx1"/>
                </a:solidFill>
                <a:effectLst/>
                <a:latin typeface="+mn-lt"/>
                <a:ea typeface="+mn-ea"/>
                <a:cs typeface="+mn-cs"/>
                <a:hlinkClick r:id="rId34" tooltip="Стаття 379."/>
              </a:rPr>
              <a:t> з </a:t>
            </a:r>
            <a:r>
              <a:rPr lang="ru-RU" sz="1306" b="0" i="0" u="sng" kern="1200" dirty="0" err="1">
                <a:solidFill>
                  <a:schemeClr val="tx1"/>
                </a:solidFill>
                <a:effectLst/>
                <a:latin typeface="+mn-lt"/>
                <a:ea typeface="+mn-ea"/>
                <a:cs typeface="+mn-cs"/>
                <a:hlinkClick r:id="rId34" tooltip="Стаття 379."/>
              </a:rPr>
              <a:t>їх</a:t>
            </a:r>
            <a:r>
              <a:rPr lang="ru-RU" sz="1306" b="0" i="0" u="sng" kern="1200" dirty="0">
                <a:solidFill>
                  <a:schemeClr val="tx1"/>
                </a:solidFill>
                <a:effectLst/>
                <a:latin typeface="+mn-lt"/>
                <a:ea typeface="+mn-ea"/>
                <a:cs typeface="+mn-cs"/>
                <a:hlinkClick r:id="rId34" tooltip="Стаття 379."/>
              </a:rPr>
              <a:t> </a:t>
            </a:r>
            <a:r>
              <a:rPr lang="ru-RU" sz="1306" b="0" i="0" u="sng" kern="1200" dirty="0" err="1">
                <a:solidFill>
                  <a:schemeClr val="tx1"/>
                </a:solidFill>
                <a:effectLst/>
                <a:latin typeface="+mn-lt"/>
                <a:ea typeface="+mn-ea"/>
                <a:cs typeface="+mn-cs"/>
                <a:hlinkClick r:id="rId34" tooltip="Стаття 379."/>
              </a:rPr>
              <a:t>діяльністю</a:t>
            </a:r>
            <a:r>
              <a:rPr lang="ru-RU" sz="1306" b="0" i="0" u="sng" kern="1200" dirty="0">
                <a:solidFill>
                  <a:schemeClr val="tx1"/>
                </a:solidFill>
                <a:effectLst/>
                <a:latin typeface="+mn-lt"/>
                <a:ea typeface="+mn-ea"/>
                <a:cs typeface="+mn-cs"/>
                <a:hlinkClick r:id="rId34" tooltip="Стаття 379."/>
              </a:rPr>
              <a:t>, </a:t>
            </a:r>
            <a:r>
              <a:rPr lang="ru-RU" sz="1306" b="0" i="0" u="sng" kern="1200" dirty="0" err="1">
                <a:solidFill>
                  <a:schemeClr val="tx1"/>
                </a:solidFill>
                <a:effectLst/>
                <a:latin typeface="+mn-lt"/>
                <a:ea typeface="+mn-ea"/>
                <a:cs typeface="+mn-cs"/>
                <a:hlinkClick r:id="rId34" tooltip="Стаття 379."/>
              </a:rPr>
              <a:t>пов'язаною</a:t>
            </a:r>
            <a:r>
              <a:rPr lang="ru-RU" sz="1306" b="0" i="0" u="sng" kern="1200" dirty="0">
                <a:solidFill>
                  <a:schemeClr val="tx1"/>
                </a:solidFill>
                <a:effectLst/>
                <a:latin typeface="+mn-lt"/>
                <a:ea typeface="+mn-ea"/>
                <a:cs typeface="+mn-cs"/>
                <a:hlinkClick r:id="rId34" tooltip="Стаття 379."/>
              </a:rPr>
              <a:t> </a:t>
            </a:r>
            <a:r>
              <a:rPr lang="ru-RU" sz="1306" b="0" i="0" u="sng" kern="1200" dirty="0" err="1">
                <a:solidFill>
                  <a:schemeClr val="tx1"/>
                </a:solidFill>
                <a:effectLst/>
                <a:latin typeface="+mn-lt"/>
                <a:ea typeface="+mn-ea"/>
                <a:cs typeface="+mn-cs"/>
                <a:hlinkClick r:id="rId34" tooltip="Стаття 379."/>
              </a:rPr>
              <a:t>із</a:t>
            </a:r>
            <a:r>
              <a:rPr lang="ru-RU" sz="1306" b="0" i="0" u="sng" kern="1200" dirty="0">
                <a:solidFill>
                  <a:schemeClr val="tx1"/>
                </a:solidFill>
                <a:effectLst/>
                <a:latin typeface="+mn-lt"/>
                <a:ea typeface="+mn-ea"/>
                <a:cs typeface="+mn-cs"/>
                <a:hlinkClick r:id="rId34" tooltip="Стаття 379."/>
              </a:rPr>
              <a:t> </a:t>
            </a:r>
            <a:r>
              <a:rPr lang="uk-UA" sz="1306" b="0" i="0" kern="1200" dirty="0">
                <a:solidFill>
                  <a:schemeClr val="tx1"/>
                </a:solidFill>
                <a:effectLst/>
                <a:latin typeface="+mn-lt"/>
                <a:ea typeface="+mn-ea"/>
                <a:cs typeface="+mn-cs"/>
              </a:rPr>
              <a:t>здійсненням правосуддя</a:t>
            </a:r>
          </a:p>
          <a:p>
            <a:r>
              <a:rPr lang="ru-RU" sz="1306" b="0" i="0" kern="1200" dirty="0">
                <a:solidFill>
                  <a:schemeClr val="tx1"/>
                </a:solidFill>
                <a:effectLst/>
                <a:latin typeface="+mn-lt"/>
                <a:ea typeface="+mn-ea"/>
                <a:cs typeface="+mn-cs"/>
              </a:rPr>
              <a:t> </a:t>
            </a:r>
            <a:r>
              <a:rPr lang="ru-RU" sz="1306" b="1" i="0" u="sng" kern="1200" dirty="0" err="1">
                <a:solidFill>
                  <a:schemeClr val="tx1"/>
                </a:solidFill>
                <a:effectLst/>
                <a:latin typeface="+mn-lt"/>
                <a:ea typeface="+mn-ea"/>
                <a:cs typeface="+mn-cs"/>
                <a:hlinkClick r:id="rId35" tooltip="Стаття 400."/>
              </a:rPr>
              <a:t>Стаття</a:t>
            </a:r>
            <a:r>
              <a:rPr lang="ru-RU" sz="1306" b="1" i="0" u="sng" kern="1200" dirty="0">
                <a:solidFill>
                  <a:schemeClr val="tx1"/>
                </a:solidFill>
                <a:effectLst/>
                <a:latin typeface="+mn-lt"/>
                <a:ea typeface="+mn-ea"/>
                <a:cs typeface="+mn-cs"/>
                <a:hlinkClick r:id="rId35" tooltip="Стаття 400."/>
              </a:rPr>
              <a:t> 400.</a:t>
            </a:r>
            <a:r>
              <a:rPr lang="ru-RU" sz="1306" b="0" i="0" u="sng" kern="1200" dirty="0">
                <a:solidFill>
                  <a:schemeClr val="tx1"/>
                </a:solidFill>
                <a:effectLst/>
                <a:latin typeface="+mn-lt"/>
                <a:ea typeface="+mn-ea"/>
                <a:cs typeface="+mn-cs"/>
                <a:hlinkClick r:id="rId35" tooltip="Стаття 400."/>
              </a:rPr>
              <a:t> </a:t>
            </a:r>
            <a:r>
              <a:rPr lang="ru-RU" sz="1306" b="0" i="0" u="sng" kern="1200" dirty="0" err="1">
                <a:solidFill>
                  <a:schemeClr val="tx1"/>
                </a:solidFill>
                <a:effectLst/>
                <a:latin typeface="+mn-lt"/>
                <a:ea typeface="+mn-ea"/>
                <a:cs typeface="+mn-cs"/>
                <a:hlinkClick r:id="rId35" tooltip="Стаття 400."/>
              </a:rPr>
              <a:t>Посягання</a:t>
            </a:r>
            <a:r>
              <a:rPr lang="ru-RU" sz="1306" b="0" i="0" u="sng" kern="1200" dirty="0">
                <a:solidFill>
                  <a:schemeClr val="tx1"/>
                </a:solidFill>
                <a:effectLst/>
                <a:latin typeface="+mn-lt"/>
                <a:ea typeface="+mn-ea"/>
                <a:cs typeface="+mn-cs"/>
                <a:hlinkClick r:id="rId35" tooltip="Стаття 400."/>
              </a:rPr>
              <a:t> на </a:t>
            </a:r>
            <a:r>
              <a:rPr lang="ru-RU" sz="1306" b="0" i="0" u="sng" kern="1200" dirty="0" err="1">
                <a:solidFill>
                  <a:schemeClr val="tx1"/>
                </a:solidFill>
                <a:effectLst/>
                <a:latin typeface="+mn-lt"/>
                <a:ea typeface="+mn-ea"/>
                <a:cs typeface="+mn-cs"/>
                <a:hlinkClick r:id="rId35" tooltip="Стаття 400."/>
              </a:rPr>
              <a:t>життя</a:t>
            </a:r>
            <a:r>
              <a:rPr lang="ru-RU" sz="1306" b="0" i="0" u="sng" kern="1200" dirty="0">
                <a:solidFill>
                  <a:schemeClr val="tx1"/>
                </a:solidFill>
                <a:effectLst/>
                <a:latin typeface="+mn-lt"/>
                <a:ea typeface="+mn-ea"/>
                <a:cs typeface="+mn-cs"/>
                <a:hlinkClick r:id="rId35" tooltip="Стаття 400."/>
              </a:rPr>
              <a:t> </a:t>
            </a:r>
            <a:r>
              <a:rPr lang="ru-RU" sz="1306" b="0" i="0" u="sng" kern="1200" dirty="0" err="1">
                <a:solidFill>
                  <a:schemeClr val="tx1"/>
                </a:solidFill>
                <a:effectLst/>
                <a:latin typeface="+mn-lt"/>
                <a:ea typeface="+mn-ea"/>
                <a:cs typeface="+mn-cs"/>
                <a:hlinkClick r:id="rId35" tooltip="Стаття 400."/>
              </a:rPr>
              <a:t>захисника</a:t>
            </a:r>
            <a:r>
              <a:rPr lang="ru-RU" sz="1306" b="0" i="0" u="sng" kern="1200" dirty="0">
                <a:solidFill>
                  <a:schemeClr val="tx1"/>
                </a:solidFill>
                <a:effectLst/>
                <a:latin typeface="+mn-lt"/>
                <a:ea typeface="+mn-ea"/>
                <a:cs typeface="+mn-cs"/>
                <a:hlinkClick r:id="rId35" tooltip="Стаття 400."/>
              </a:rPr>
              <a:t> </a:t>
            </a:r>
            <a:r>
              <a:rPr lang="ru-RU" sz="1306" b="0" i="0" u="sng" kern="1200" dirty="0" err="1">
                <a:solidFill>
                  <a:schemeClr val="tx1"/>
                </a:solidFill>
                <a:effectLst/>
                <a:latin typeface="+mn-lt"/>
                <a:ea typeface="+mn-ea"/>
                <a:cs typeface="+mn-cs"/>
                <a:hlinkClick r:id="rId35" tooltip="Стаття 400."/>
              </a:rPr>
              <a:t>чи</a:t>
            </a:r>
            <a:r>
              <a:rPr lang="ru-RU" sz="1306" b="0" i="0" u="sng" kern="1200" dirty="0">
                <a:solidFill>
                  <a:schemeClr val="tx1"/>
                </a:solidFill>
                <a:effectLst/>
                <a:latin typeface="+mn-lt"/>
                <a:ea typeface="+mn-ea"/>
                <a:cs typeface="+mn-cs"/>
                <a:hlinkClick r:id="rId35" tooltip="Стаття 400."/>
              </a:rPr>
              <a:t> </a:t>
            </a:r>
            <a:r>
              <a:rPr lang="ru-RU" sz="1306" b="0" i="0" u="sng" kern="1200" dirty="0" err="1">
                <a:solidFill>
                  <a:schemeClr val="tx1"/>
                </a:solidFill>
                <a:effectLst/>
                <a:latin typeface="+mn-lt"/>
                <a:ea typeface="+mn-ea"/>
                <a:cs typeface="+mn-cs"/>
                <a:hlinkClick r:id="rId35" tooltip="Стаття 400."/>
              </a:rPr>
              <a:t>представника</a:t>
            </a:r>
            <a:r>
              <a:rPr lang="ru-RU" sz="1306" b="0" i="0" u="sng" kern="1200" dirty="0">
                <a:solidFill>
                  <a:schemeClr val="tx1"/>
                </a:solidFill>
                <a:effectLst/>
                <a:latin typeface="+mn-lt"/>
                <a:ea typeface="+mn-ea"/>
                <a:cs typeface="+mn-cs"/>
                <a:hlinkClick r:id="rId35" tooltip="Стаття 400."/>
              </a:rPr>
              <a:t> особи у </a:t>
            </a:r>
            <a:r>
              <a:rPr lang="ru-RU" sz="1306" b="0" i="0" u="sng" kern="1200" dirty="0" err="1">
                <a:solidFill>
                  <a:schemeClr val="tx1"/>
                </a:solidFill>
                <a:effectLst/>
                <a:latin typeface="+mn-lt"/>
                <a:ea typeface="+mn-ea"/>
                <a:cs typeface="+mn-cs"/>
                <a:hlinkClick r:id="rId35" tooltip="Стаття 400."/>
              </a:rPr>
              <a:t>зв'язку</a:t>
            </a:r>
            <a:r>
              <a:rPr lang="ru-RU" sz="1306" b="0" i="0" u="sng" kern="1200" dirty="0">
                <a:solidFill>
                  <a:schemeClr val="tx1"/>
                </a:solidFill>
                <a:effectLst/>
                <a:latin typeface="+mn-lt"/>
                <a:ea typeface="+mn-ea"/>
                <a:cs typeface="+mn-cs"/>
                <a:hlinkClick r:id="rId35" tooltip="Стаття 400."/>
              </a:rPr>
              <a:t> з </a:t>
            </a:r>
            <a:r>
              <a:rPr lang="ru-RU" sz="1306" b="0" i="0" u="sng" kern="1200" dirty="0" err="1">
                <a:solidFill>
                  <a:schemeClr val="tx1"/>
                </a:solidFill>
                <a:effectLst/>
                <a:latin typeface="+mn-lt"/>
                <a:ea typeface="+mn-ea"/>
                <a:cs typeface="+mn-cs"/>
                <a:hlinkClick r:id="rId35" tooltip="Стаття 400."/>
              </a:rPr>
              <a:t>діяльністю</a:t>
            </a:r>
            <a:r>
              <a:rPr lang="ru-RU" sz="1306" b="0" i="0" u="sng" kern="1200" dirty="0">
                <a:solidFill>
                  <a:schemeClr val="tx1"/>
                </a:solidFill>
                <a:effectLst/>
                <a:latin typeface="+mn-lt"/>
                <a:ea typeface="+mn-ea"/>
                <a:cs typeface="+mn-cs"/>
                <a:hlinkClick r:id="rId35" tooltip="Стаття 400."/>
              </a:rPr>
              <a:t>, </a:t>
            </a:r>
            <a:r>
              <a:rPr lang="ru-RU" sz="1306" b="0" i="0" u="sng" kern="1200" dirty="0" err="1">
                <a:solidFill>
                  <a:schemeClr val="tx1"/>
                </a:solidFill>
                <a:effectLst/>
                <a:latin typeface="+mn-lt"/>
                <a:ea typeface="+mn-ea"/>
                <a:cs typeface="+mn-cs"/>
                <a:hlinkClick r:id="rId35" tooltip="Стаття 400."/>
              </a:rPr>
              <a:t>пов'язаною</a:t>
            </a:r>
            <a:r>
              <a:rPr lang="ru-RU" sz="1306" b="0" i="0" u="sng" kern="1200" dirty="0">
                <a:solidFill>
                  <a:schemeClr val="tx1"/>
                </a:solidFill>
                <a:effectLst/>
                <a:latin typeface="+mn-lt"/>
                <a:ea typeface="+mn-ea"/>
                <a:cs typeface="+mn-cs"/>
                <a:hlinkClick r:id="rId35" tooltip="Стаття 400."/>
              </a:rPr>
              <a:t> з </a:t>
            </a:r>
            <a:r>
              <a:rPr lang="ru-RU" sz="1306" b="0" i="0" u="sng" kern="1200" dirty="0" err="1">
                <a:solidFill>
                  <a:schemeClr val="tx1"/>
                </a:solidFill>
                <a:effectLst/>
                <a:latin typeface="+mn-lt"/>
                <a:ea typeface="+mn-ea"/>
                <a:cs typeface="+mn-cs"/>
                <a:hlinkClick r:id="rId35" tooltip="Стаття 400."/>
              </a:rPr>
              <a:t>наданням</a:t>
            </a:r>
            <a:r>
              <a:rPr lang="ru-RU" sz="1306" b="0" i="0" u="sng" kern="1200" dirty="0">
                <a:solidFill>
                  <a:schemeClr val="tx1"/>
                </a:solidFill>
                <a:effectLst/>
                <a:latin typeface="+mn-lt"/>
                <a:ea typeface="+mn-ea"/>
                <a:cs typeface="+mn-cs"/>
                <a:hlinkClick r:id="rId35" tooltip="Стаття 400."/>
              </a:rPr>
              <a:t> </a:t>
            </a:r>
            <a:r>
              <a:rPr lang="uk-UA" sz="1306" b="0" i="0" kern="1200" dirty="0">
                <a:solidFill>
                  <a:schemeClr val="tx1"/>
                </a:solidFill>
                <a:effectLst/>
                <a:latin typeface="+mn-lt"/>
                <a:ea typeface="+mn-ea"/>
                <a:cs typeface="+mn-cs"/>
              </a:rPr>
              <a:t> правової допомоги</a:t>
            </a:r>
          </a:p>
          <a:p>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sng" kern="1200" dirty="0">
                <a:solidFill>
                  <a:schemeClr val="tx1"/>
                </a:solidFill>
                <a:effectLst/>
                <a:latin typeface="+mn-lt"/>
                <a:ea typeface="+mn-ea"/>
                <a:cs typeface="+mn-cs"/>
                <a:hlinkClick r:id="rId36" tooltip="Стаття 436."/>
              </a:rPr>
              <a:t>Стаття 436.</a:t>
            </a:r>
            <a:r>
              <a:rPr lang="uk-UA" sz="1306" b="0" i="0" u="sng" kern="1200" dirty="0">
                <a:solidFill>
                  <a:schemeClr val="tx1"/>
                </a:solidFill>
                <a:effectLst/>
                <a:latin typeface="+mn-lt"/>
                <a:ea typeface="+mn-ea"/>
                <a:cs typeface="+mn-cs"/>
                <a:hlinkClick r:id="rId36" tooltip="Стаття 436."/>
              </a:rPr>
              <a:t> Пропаганда війни</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37" tooltip="Стаття 436-1."/>
              </a:rPr>
              <a:t>Стаття 436-1.</a:t>
            </a:r>
            <a:r>
              <a:rPr lang="uk-UA" sz="1306" b="0" i="0" u="none" strike="noStrike" kern="1200" dirty="0">
                <a:solidFill>
                  <a:schemeClr val="tx1"/>
                </a:solidFill>
                <a:effectLst/>
                <a:latin typeface="+mn-lt"/>
                <a:ea typeface="+mn-ea"/>
                <a:cs typeface="+mn-cs"/>
                <a:hlinkClick r:id="rId37" tooltip="Стаття 436-1."/>
              </a:rPr>
              <a:t> Виготовлення, поширення комуністичної, нацистської символіки та пропаганда комуністичного та націонал-соціалістичного (нацистського) тоталітарних режимів</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38" tooltip="Стаття 437."/>
              </a:rPr>
              <a:t>Стаття 437.</a:t>
            </a:r>
            <a:r>
              <a:rPr lang="uk-UA" sz="1306" b="0" i="0" u="none" strike="noStrike" kern="1200" dirty="0">
                <a:solidFill>
                  <a:schemeClr val="tx1"/>
                </a:solidFill>
                <a:effectLst/>
                <a:latin typeface="+mn-lt"/>
                <a:ea typeface="+mn-ea"/>
                <a:cs typeface="+mn-cs"/>
                <a:hlinkClick r:id="rId38" tooltip="Стаття 437."/>
              </a:rPr>
              <a:t> Планування, підготовка, розв'язування та ведення агресивної війни</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39" tooltip="Стаття 438."/>
              </a:rPr>
              <a:t>Стаття 438.</a:t>
            </a:r>
            <a:r>
              <a:rPr lang="uk-UA" sz="1306" b="0" i="0" u="none" strike="noStrike" kern="1200" dirty="0">
                <a:solidFill>
                  <a:schemeClr val="tx1"/>
                </a:solidFill>
                <a:effectLst/>
                <a:latin typeface="+mn-lt"/>
                <a:ea typeface="+mn-ea"/>
                <a:cs typeface="+mn-cs"/>
                <a:hlinkClick r:id="rId39" tooltip="Стаття 438."/>
              </a:rPr>
              <a:t> Порушення законів та звичаїв війни</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0" tooltip="Стаття 439."/>
              </a:rPr>
              <a:t>Стаття 439.</a:t>
            </a:r>
            <a:r>
              <a:rPr lang="uk-UA" sz="1306" b="0" i="0" u="none" strike="noStrike" kern="1200" dirty="0">
                <a:solidFill>
                  <a:schemeClr val="tx1"/>
                </a:solidFill>
                <a:effectLst/>
                <a:latin typeface="+mn-lt"/>
                <a:ea typeface="+mn-ea"/>
                <a:cs typeface="+mn-cs"/>
                <a:hlinkClick r:id="rId40" tooltip="Стаття 439."/>
              </a:rPr>
              <a:t> Застосування зброї масового знищення</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1" tooltip="Стаття 440."/>
              </a:rPr>
              <a:t>Стаття 440.</a:t>
            </a:r>
            <a:r>
              <a:rPr lang="uk-UA" sz="1306" b="0" i="0" u="none" strike="noStrike" kern="1200" dirty="0">
                <a:solidFill>
                  <a:schemeClr val="tx1"/>
                </a:solidFill>
                <a:effectLst/>
                <a:latin typeface="+mn-lt"/>
                <a:ea typeface="+mn-ea"/>
                <a:cs typeface="+mn-cs"/>
                <a:hlinkClick r:id="rId41" tooltip="Стаття 440."/>
              </a:rPr>
              <a:t> Розроблення, виробництво, придбання, зберігання, збут, транспортування зброї масового знищення</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2" tooltip="Стаття 441."/>
              </a:rPr>
              <a:t>Стаття 441.</a:t>
            </a:r>
            <a:r>
              <a:rPr lang="uk-UA" sz="1306" b="0" i="0" u="none" strike="noStrike" kern="1200" dirty="0">
                <a:solidFill>
                  <a:schemeClr val="tx1"/>
                </a:solidFill>
                <a:effectLst/>
                <a:latin typeface="+mn-lt"/>
                <a:ea typeface="+mn-ea"/>
                <a:cs typeface="+mn-cs"/>
                <a:hlinkClick r:id="rId42" tooltip="Стаття 441."/>
              </a:rPr>
              <a:t> Екоцид</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3" tooltip="Стаття 442."/>
              </a:rPr>
              <a:t>Стаття 442.</a:t>
            </a:r>
            <a:r>
              <a:rPr lang="uk-UA" sz="1306" b="0" i="0" u="none" strike="noStrike" kern="1200" dirty="0">
                <a:solidFill>
                  <a:schemeClr val="tx1"/>
                </a:solidFill>
                <a:effectLst/>
                <a:latin typeface="+mn-lt"/>
                <a:ea typeface="+mn-ea"/>
                <a:cs typeface="+mn-cs"/>
                <a:hlinkClick r:id="rId43" tooltip="Стаття 442."/>
              </a:rPr>
              <a:t> Геноцид</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4" tooltip="Стаття 443."/>
              </a:rPr>
              <a:t>Стаття 443.</a:t>
            </a:r>
            <a:r>
              <a:rPr lang="uk-UA" sz="1306" b="0" i="0" u="none" strike="noStrike" kern="1200" dirty="0">
                <a:solidFill>
                  <a:schemeClr val="tx1"/>
                </a:solidFill>
                <a:effectLst/>
                <a:latin typeface="+mn-lt"/>
                <a:ea typeface="+mn-ea"/>
                <a:cs typeface="+mn-cs"/>
                <a:hlinkClick r:id="rId44" tooltip="Стаття 443."/>
              </a:rPr>
              <a:t> Посягання на життя представника іноземної держави</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5" tooltip="Стаття 444."/>
              </a:rPr>
              <a:t>Стаття 444.</a:t>
            </a:r>
            <a:r>
              <a:rPr lang="uk-UA" sz="1306" b="0" i="0" u="none" strike="noStrike" kern="1200" dirty="0">
                <a:solidFill>
                  <a:schemeClr val="tx1"/>
                </a:solidFill>
                <a:effectLst/>
                <a:latin typeface="+mn-lt"/>
                <a:ea typeface="+mn-ea"/>
                <a:cs typeface="+mn-cs"/>
                <a:hlinkClick r:id="rId45" tooltip="Стаття 444."/>
              </a:rPr>
              <a:t> Злочини проти осіб та установ, що мають міжнародний захист</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6" tooltip="Стаття 445."/>
              </a:rPr>
              <a:t>Стаття 445.</a:t>
            </a:r>
            <a:r>
              <a:rPr lang="uk-UA" sz="1306" b="0" i="0" u="none" strike="noStrike" kern="1200" dirty="0">
                <a:solidFill>
                  <a:schemeClr val="tx1"/>
                </a:solidFill>
                <a:effectLst/>
                <a:latin typeface="+mn-lt"/>
                <a:ea typeface="+mn-ea"/>
                <a:cs typeface="+mn-cs"/>
                <a:hlinkClick r:id="rId46" tooltip="Стаття 445."/>
              </a:rPr>
              <a:t> Незаконне використання символіки Червоного Хреста, Червоного Півмісяця, Червоного Кристала</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7" tooltip="Стаття 446."/>
              </a:rPr>
              <a:t>Стаття 446.</a:t>
            </a:r>
            <a:r>
              <a:rPr lang="uk-UA" sz="1306" b="0" i="0" u="none" strike="noStrike" kern="1200" dirty="0">
                <a:solidFill>
                  <a:schemeClr val="tx1"/>
                </a:solidFill>
                <a:effectLst/>
                <a:latin typeface="+mn-lt"/>
                <a:ea typeface="+mn-ea"/>
                <a:cs typeface="+mn-cs"/>
                <a:hlinkClick r:id="rId47" tooltip="Стаття 446."/>
              </a:rPr>
              <a:t> Піратство</a:t>
            </a:r>
            <a:endParaRPr lang="uk-UA" sz="1306" b="0" i="0" kern="1200" dirty="0">
              <a:solidFill>
                <a:schemeClr val="tx1"/>
              </a:solidFill>
              <a:effectLst/>
              <a:latin typeface="+mn-lt"/>
              <a:ea typeface="+mn-ea"/>
              <a:cs typeface="+mn-cs"/>
            </a:endParaRPr>
          </a:p>
          <a:p>
            <a:r>
              <a:rPr lang="uk-UA" sz="1306" b="0" i="0" kern="1200" dirty="0">
                <a:solidFill>
                  <a:schemeClr val="tx1"/>
                </a:solidFill>
                <a:effectLst/>
                <a:latin typeface="+mn-lt"/>
                <a:ea typeface="+mn-ea"/>
                <a:cs typeface="+mn-cs"/>
              </a:rPr>
              <a:t> </a:t>
            </a:r>
            <a:r>
              <a:rPr lang="uk-UA" sz="1306" b="1" i="0" u="none" strike="noStrike" kern="1200" dirty="0">
                <a:solidFill>
                  <a:schemeClr val="tx1"/>
                </a:solidFill>
                <a:effectLst/>
                <a:latin typeface="+mn-lt"/>
                <a:ea typeface="+mn-ea"/>
                <a:cs typeface="+mn-cs"/>
                <a:hlinkClick r:id="rId48" tooltip="Стаття 447."/>
              </a:rPr>
              <a:t>Стаття 447.</a:t>
            </a:r>
            <a:r>
              <a:rPr lang="uk-UA" sz="1306" b="0" i="0" u="none" strike="noStrike" kern="1200" dirty="0">
                <a:solidFill>
                  <a:schemeClr val="tx1"/>
                </a:solidFill>
                <a:effectLst/>
                <a:latin typeface="+mn-lt"/>
                <a:ea typeface="+mn-ea"/>
                <a:cs typeface="+mn-cs"/>
                <a:hlinkClick r:id="rId48" tooltip="Стаття 447."/>
              </a:rPr>
              <a:t> </a:t>
            </a:r>
            <a:r>
              <a:rPr lang="uk-UA" sz="1306" b="0" i="0" u="none" strike="noStrike" kern="1200" dirty="0" err="1">
                <a:solidFill>
                  <a:schemeClr val="tx1"/>
                </a:solidFill>
                <a:effectLst/>
                <a:latin typeface="+mn-lt"/>
                <a:ea typeface="+mn-ea"/>
                <a:cs typeface="+mn-cs"/>
                <a:hlinkClick r:id="rId48" tooltip="Стаття 447."/>
              </a:rPr>
              <a:t>Найманство</a:t>
            </a:r>
            <a:endParaRPr lang="uk-UA" sz="1306" b="0" i="0" u="none" strike="noStrike" kern="1200" dirty="0">
              <a:solidFill>
                <a:schemeClr val="tx1"/>
              </a:solidFill>
              <a:effectLst/>
              <a:latin typeface="+mn-lt"/>
              <a:ea typeface="+mn-ea"/>
              <a:cs typeface="+mn-cs"/>
            </a:endParaRPr>
          </a:p>
          <a:p>
            <a:endParaRPr lang="uk-UA" sz="1306" b="0" i="0" u="none" strike="noStrike" kern="1200" dirty="0">
              <a:solidFill>
                <a:schemeClr val="tx1"/>
              </a:solidFill>
              <a:effectLst/>
              <a:latin typeface="+mn-lt"/>
              <a:ea typeface="+mn-ea"/>
              <a:cs typeface="+mn-cs"/>
            </a:endParaRPr>
          </a:p>
          <a:p>
            <a:endParaRPr lang="uk-UA" sz="1306" b="0" i="0" kern="1200" dirty="0">
              <a:solidFill>
                <a:schemeClr val="tx1"/>
              </a:solidFill>
              <a:effectLst/>
              <a:latin typeface="+mn-lt"/>
              <a:ea typeface="+mn-ea"/>
              <a:cs typeface="+mn-cs"/>
            </a:endParaRPr>
          </a:p>
          <a:p>
            <a:endParaRPr lang="uk-UA" sz="1306" b="0" i="0" kern="1200" dirty="0">
              <a:solidFill>
                <a:schemeClr val="tx1"/>
              </a:solidFill>
              <a:effectLst/>
              <a:latin typeface="+mn-lt"/>
              <a:ea typeface="+mn-ea"/>
              <a:cs typeface="+mn-cs"/>
            </a:endParaRPr>
          </a:p>
          <a:p>
            <a:endParaRPr lang="ru-RU" sz="1306" b="0" i="0" kern="1200" dirty="0">
              <a:solidFill>
                <a:schemeClr val="tx1"/>
              </a:solidFill>
              <a:effectLst/>
              <a:latin typeface="+mn-lt"/>
              <a:ea typeface="+mn-ea"/>
              <a:cs typeface="+mn-cs"/>
            </a:endParaRPr>
          </a:p>
          <a:p>
            <a:endParaRPr lang="ru-RU" sz="1306" b="0" i="0" u="sng" kern="1200" dirty="0">
              <a:solidFill>
                <a:schemeClr val="tx1"/>
              </a:solidFill>
              <a:effectLst/>
              <a:latin typeface="+mn-lt"/>
              <a:ea typeface="+mn-ea"/>
              <a:cs typeface="+mn-cs"/>
            </a:endParaRPr>
          </a:p>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14</a:t>
            </a:fld>
            <a:endParaRPr lang="en-US"/>
          </a:p>
        </p:txBody>
      </p:sp>
    </p:spTree>
    <p:extLst>
      <p:ext uri="{BB962C8B-B14F-4D97-AF65-F5344CB8AC3E}">
        <p14:creationId xmlns:p14="http://schemas.microsoft.com/office/powerpoint/2010/main" val="1669105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15</a:t>
            </a:fld>
            <a:endParaRPr lang="en-US"/>
          </a:p>
        </p:txBody>
      </p:sp>
    </p:spTree>
    <p:extLst>
      <p:ext uri="{BB962C8B-B14F-4D97-AF65-F5344CB8AC3E}">
        <p14:creationId xmlns:p14="http://schemas.microsoft.com/office/powerpoint/2010/main" val="3487189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16</a:t>
            </a:fld>
            <a:endParaRPr lang="en-US"/>
          </a:p>
        </p:txBody>
      </p:sp>
    </p:spTree>
    <p:extLst>
      <p:ext uri="{BB962C8B-B14F-4D97-AF65-F5344CB8AC3E}">
        <p14:creationId xmlns:p14="http://schemas.microsoft.com/office/powerpoint/2010/main" val="2793721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17</a:t>
            </a:fld>
            <a:endParaRPr lang="en-US"/>
          </a:p>
        </p:txBody>
      </p:sp>
    </p:spTree>
    <p:extLst>
      <p:ext uri="{BB962C8B-B14F-4D97-AF65-F5344CB8AC3E}">
        <p14:creationId xmlns:p14="http://schemas.microsoft.com/office/powerpoint/2010/main" val="3289228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18</a:t>
            </a:fld>
            <a:endParaRPr lang="en-US"/>
          </a:p>
        </p:txBody>
      </p:sp>
    </p:spTree>
    <p:extLst>
      <p:ext uri="{BB962C8B-B14F-4D97-AF65-F5344CB8AC3E}">
        <p14:creationId xmlns:p14="http://schemas.microsoft.com/office/powerpoint/2010/main" val="4174072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19</a:t>
            </a:fld>
            <a:endParaRPr lang="en-US"/>
          </a:p>
        </p:txBody>
      </p:sp>
    </p:spTree>
    <p:extLst>
      <p:ext uri="{BB962C8B-B14F-4D97-AF65-F5344CB8AC3E}">
        <p14:creationId xmlns:p14="http://schemas.microsoft.com/office/powerpoint/2010/main" val="3629689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pPr algn="just"/>
            <a:r>
              <a:rPr lang="uk-UA" sz="1400" dirty="0"/>
              <a:t>Стаття 400. </a:t>
            </a:r>
            <a:r>
              <a:rPr lang="uk-UA" sz="1400" b="1" dirty="0"/>
              <a:t>Наслідки подання апеляційної скарги</a:t>
            </a:r>
          </a:p>
          <a:p>
            <a:pPr algn="just"/>
            <a:endParaRPr lang="uk-UA" sz="1400" dirty="0"/>
          </a:p>
          <a:p>
            <a:pPr algn="just"/>
            <a:r>
              <a:rPr lang="uk-UA" sz="1400" dirty="0"/>
              <a:t>1. Подання апеляційної скарги на вирок або ухвалу суду зупиняє набрання ними законної сили та їх виконання, крім випадків, встановлених цим Кодексом.</a:t>
            </a:r>
          </a:p>
          <a:p>
            <a:pPr algn="just"/>
            <a:endParaRPr lang="uk-UA" sz="1400" dirty="0"/>
          </a:p>
          <a:p>
            <a:pPr algn="just"/>
            <a:r>
              <a:rPr lang="uk-UA" sz="1400" dirty="0"/>
              <a:t>2. Подання апеляційної скарги на ухвалу слідчого судді зупиняє набрання нею законної сили, але не зупиняє її виконання, крім випадків, встановлених цим Кодексом.</a:t>
            </a:r>
          </a:p>
          <a:p>
            <a:pPr algn="just"/>
            <a:endParaRPr lang="uk-UA" sz="1400" dirty="0"/>
          </a:p>
          <a:p>
            <a:pPr algn="just"/>
            <a:r>
              <a:rPr lang="uk-UA" sz="1400" dirty="0"/>
              <a:t>3. Якщо апеляційну скаргу подано обвинуваченим, щодо якого судом ухвалено вирок за результатами спеціального судового провадження, суд поновлює строк за умови надання обвинуваченим підтвердження наявності поважних причин, передбачених статтею 138 цього Кодексу, та надсилає апеляційну скаргу разом із матеріалами кримінального провадження до суду апеляційної інстанції з дотриманням правил, передбачених статтею 399 цього Кодексу.</a:t>
            </a:r>
          </a:p>
          <a:p>
            <a:pPr algn="just"/>
            <a:endParaRPr lang="uk-UA" sz="1400" dirty="0"/>
          </a:p>
          <a:p>
            <a:r>
              <a:rPr lang="uk-UA" sz="1306" b="1" i="0" u="none" strike="noStrike" kern="1200" dirty="0">
                <a:solidFill>
                  <a:schemeClr val="tx1"/>
                </a:solidFill>
                <a:effectLst/>
                <a:latin typeface="+mn-lt"/>
                <a:ea typeface="+mn-ea"/>
                <a:cs typeface="+mn-cs"/>
              </a:rPr>
              <a:t>Стаття 138.</a:t>
            </a:r>
            <a:r>
              <a:rPr lang="uk-UA" sz="1306" b="0" i="0" kern="1200" dirty="0">
                <a:solidFill>
                  <a:schemeClr val="tx1"/>
                </a:solidFill>
                <a:effectLst/>
                <a:latin typeface="+mn-lt"/>
                <a:ea typeface="+mn-ea"/>
                <a:cs typeface="+mn-cs"/>
              </a:rPr>
              <a:t> Поважні причини неприбуття особи на виклик</a:t>
            </a:r>
          </a:p>
          <a:p>
            <a:r>
              <a:rPr lang="uk-UA" sz="1306" b="0" i="0" kern="1200" dirty="0">
                <a:solidFill>
                  <a:schemeClr val="tx1"/>
                </a:solidFill>
                <a:effectLst/>
                <a:latin typeface="+mn-lt"/>
                <a:ea typeface="+mn-ea"/>
                <a:cs typeface="+mn-cs"/>
              </a:rPr>
              <a:t>1. Поважними причинами неприбуття особи на виклик є:</a:t>
            </a:r>
          </a:p>
          <a:p>
            <a:r>
              <a:rPr lang="uk-UA" sz="1306" b="0" i="0" kern="1200" dirty="0">
                <a:solidFill>
                  <a:schemeClr val="tx1"/>
                </a:solidFill>
                <a:effectLst/>
                <a:latin typeface="+mn-lt"/>
                <a:ea typeface="+mn-ea"/>
                <a:cs typeface="+mn-cs"/>
              </a:rPr>
              <a:t>1) затримання, тримання під вартою або відбування покарання;</a:t>
            </a:r>
          </a:p>
          <a:p>
            <a:r>
              <a:rPr lang="uk-UA" sz="1306" b="0" i="0" kern="1200" dirty="0">
                <a:solidFill>
                  <a:schemeClr val="tx1"/>
                </a:solidFill>
                <a:effectLst/>
                <a:latin typeface="+mn-lt"/>
                <a:ea typeface="+mn-ea"/>
                <a:cs typeface="+mn-cs"/>
              </a:rPr>
              <a:t>2) обмеження свободи пересування внаслідок дії закону або судового рішення;</a:t>
            </a:r>
          </a:p>
          <a:p>
            <a:r>
              <a:rPr lang="uk-UA" sz="1306" b="0" i="0" kern="1200" dirty="0">
                <a:solidFill>
                  <a:schemeClr val="tx1"/>
                </a:solidFill>
                <a:effectLst/>
                <a:latin typeface="+mn-lt"/>
                <a:ea typeface="+mn-ea"/>
                <a:cs typeface="+mn-cs"/>
              </a:rPr>
              <a:t>3) обставини непереборної сили (епідемії, військові події, стихійні лиха або інші подібні обставини);</a:t>
            </a:r>
          </a:p>
          <a:p>
            <a:r>
              <a:rPr lang="uk-UA" sz="1306" b="0" i="0" kern="1200" dirty="0">
                <a:solidFill>
                  <a:schemeClr val="tx1"/>
                </a:solidFill>
                <a:effectLst/>
                <a:latin typeface="+mn-lt"/>
                <a:ea typeface="+mn-ea"/>
                <a:cs typeface="+mn-cs"/>
              </a:rPr>
              <a:t>4) відсутність особи у місці проживання протягом тривалого часу внаслідок відрядження, подорожі тощо;</a:t>
            </a:r>
          </a:p>
          <a:p>
            <a:r>
              <a:rPr lang="uk-UA" sz="1306" b="0" i="0" kern="1200" dirty="0">
                <a:solidFill>
                  <a:schemeClr val="tx1"/>
                </a:solidFill>
                <a:effectLst/>
                <a:latin typeface="+mn-lt"/>
                <a:ea typeface="+mn-ea"/>
                <a:cs typeface="+mn-cs"/>
              </a:rPr>
              <a:t>5) тяжка хвороба або перебування в закладі охорони здоров’я у зв’язку з лікуванням або вагітністю за умови неможливості тимчасово залишити цей заклад;</a:t>
            </a:r>
          </a:p>
          <a:p>
            <a:r>
              <a:rPr lang="uk-UA" sz="1306" b="0" i="0" kern="1200" dirty="0">
                <a:solidFill>
                  <a:schemeClr val="tx1"/>
                </a:solidFill>
                <a:effectLst/>
                <a:latin typeface="+mn-lt"/>
                <a:ea typeface="+mn-ea"/>
                <a:cs typeface="+mn-cs"/>
              </a:rPr>
              <a:t>6) смерть близьких родичів, членів сім’ї чи інших близьких осіб або серйозна загроза їхньому життю;</a:t>
            </a:r>
          </a:p>
          <a:p>
            <a:r>
              <a:rPr lang="uk-UA" sz="1306" b="0" i="0" kern="1200" dirty="0">
                <a:solidFill>
                  <a:schemeClr val="tx1"/>
                </a:solidFill>
                <a:effectLst/>
                <a:latin typeface="+mn-lt"/>
                <a:ea typeface="+mn-ea"/>
                <a:cs typeface="+mn-cs"/>
              </a:rPr>
              <a:t>7) несвоєчасне одержання повістки про виклик;</a:t>
            </a:r>
          </a:p>
          <a:p>
            <a:r>
              <a:rPr lang="uk-UA" sz="1306" b="0" i="0" kern="1200" dirty="0">
                <a:solidFill>
                  <a:schemeClr val="tx1"/>
                </a:solidFill>
                <a:effectLst/>
                <a:latin typeface="+mn-lt"/>
                <a:ea typeface="+mn-ea"/>
                <a:cs typeface="+mn-cs"/>
              </a:rPr>
              <a:t>8) інші обставини, які об’єктивно унеможливлюють з’явлення особи на виклик.</a:t>
            </a:r>
          </a:p>
          <a:p>
            <a:pPr algn="just"/>
            <a:endParaRPr lang="uk-UA" sz="1400" dirty="0"/>
          </a:p>
          <a:p>
            <a:pPr algn="just"/>
            <a:endParaRPr lang="uk-UA" sz="1400" dirty="0"/>
          </a:p>
          <a:p>
            <a:pPr algn="just"/>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20</a:t>
            </a:fld>
            <a:endParaRPr lang="en-US"/>
          </a:p>
        </p:txBody>
      </p:sp>
    </p:spTree>
    <p:extLst>
      <p:ext uri="{BB962C8B-B14F-4D97-AF65-F5344CB8AC3E}">
        <p14:creationId xmlns:p14="http://schemas.microsoft.com/office/powerpoint/2010/main" val="586495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21</a:t>
            </a:fld>
            <a:endParaRPr lang="en-US"/>
          </a:p>
        </p:txBody>
      </p:sp>
    </p:spTree>
    <p:extLst>
      <p:ext uri="{BB962C8B-B14F-4D97-AF65-F5344CB8AC3E}">
        <p14:creationId xmlns:p14="http://schemas.microsoft.com/office/powerpoint/2010/main" val="2872095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22</a:t>
            </a:fld>
            <a:endParaRPr lang="en-US"/>
          </a:p>
        </p:txBody>
      </p:sp>
    </p:spTree>
    <p:extLst>
      <p:ext uri="{BB962C8B-B14F-4D97-AF65-F5344CB8AC3E}">
        <p14:creationId xmlns:p14="http://schemas.microsoft.com/office/powerpoint/2010/main" val="1284575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6</a:t>
            </a:fld>
            <a:endParaRPr lang="en-US"/>
          </a:p>
        </p:txBody>
      </p:sp>
    </p:spTree>
    <p:extLst>
      <p:ext uri="{BB962C8B-B14F-4D97-AF65-F5344CB8AC3E}">
        <p14:creationId xmlns:p14="http://schemas.microsoft.com/office/powerpoint/2010/main" val="415016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dirty="0"/>
              <a:t>Детальніше: </a:t>
            </a:r>
          </a:p>
          <a:p>
            <a:endParaRPr lang="uk-UA" dirty="0"/>
          </a:p>
          <a:p>
            <a:pPr algn="just"/>
            <a:r>
              <a:rPr lang="uk-UA" sz="1306" b="0" i="1" kern="1200" noProof="0" dirty="0">
                <a:solidFill>
                  <a:schemeClr val="tx1"/>
                </a:solidFill>
                <a:effectLst/>
                <a:latin typeface="+mn-lt"/>
                <a:ea typeface="+mn-ea"/>
                <a:cs typeface="+mn-cs"/>
              </a:rPr>
              <a:t>Факти </a:t>
            </a:r>
            <a:r>
              <a:rPr lang="uk-UA" sz="1306" b="0" i="0" kern="1200" noProof="0" dirty="0">
                <a:solidFill>
                  <a:schemeClr val="tx1"/>
                </a:solidFill>
                <a:effectLst/>
                <a:latin typeface="+mn-lt"/>
                <a:ea typeface="+mn-ea"/>
                <a:cs typeface="+mn-cs"/>
              </a:rPr>
              <a:t>– Заявнику, якого підозрювали у вбивстві, був обраний запобіжний захід у вигляді тримання під вартою, але оскільки його не могли знайти, то його визнали таким, що переховується від правосуддя (</a:t>
            </a:r>
            <a:r>
              <a:rPr lang="uk-UA" sz="1306" b="0" i="1" kern="1200" noProof="0" dirty="0" err="1">
                <a:solidFill>
                  <a:schemeClr val="tx1"/>
                </a:solidFill>
                <a:effectLst/>
                <a:latin typeface="+mn-lt"/>
                <a:ea typeface="+mn-ea"/>
                <a:cs typeface="+mn-cs"/>
              </a:rPr>
              <a:t>latitante</a:t>
            </a:r>
            <a:r>
              <a:rPr lang="uk-UA" sz="1306" b="0" i="0" kern="1200" noProof="0" dirty="0">
                <a:solidFill>
                  <a:schemeClr val="tx1"/>
                </a:solidFill>
                <a:effectLst/>
                <a:latin typeface="+mn-lt"/>
                <a:ea typeface="+mn-ea"/>
                <a:cs typeface="+mn-cs"/>
              </a:rPr>
              <a:t>). Державні органи не змогли вручити йому повідомлення із пропозицією самостійно обрати адвоката. Йому було призначено державного захисника, котрому повідомили про передання справи до суду і про дату засідання суду присяжних. Адвокат брав участь у судових дебатах. Заявник був відсутній. Його було визнано винним. Адвокату заявника повідомили про передання до секретаріату суду вироку, постановленого судом присяжних. Він не подавав апеляційної скарги, і вирок набув законної сили. Через два з половиною роки заявника заарештували у Німеччині. Німецька влада залишала без задоволення надіслане Італією клопотання про екстрадицію на тій підставі, що італійське право не гарантувало заявнику на достатньому рівні певність у можливості отримати поновлення провадження, здійсненого за його відсутності.</a:t>
            </a:r>
          </a:p>
          <a:p>
            <a:endParaRPr lang="ru-RU" sz="1306" b="0" i="0" kern="1200" dirty="0">
              <a:solidFill>
                <a:schemeClr val="tx1"/>
              </a:solidFill>
              <a:effectLst/>
              <a:latin typeface="+mn-lt"/>
              <a:ea typeface="+mn-ea"/>
              <a:cs typeface="+mn-cs"/>
            </a:endParaRPr>
          </a:p>
          <a:p>
            <a:r>
              <a:rPr lang="ru-RU" sz="1306" b="0" i="1" kern="1200" dirty="0">
                <a:solidFill>
                  <a:schemeClr val="tx1"/>
                </a:solidFill>
                <a:effectLst/>
                <a:latin typeface="+mn-lt"/>
                <a:ea typeface="+mn-ea"/>
                <a:cs typeface="+mn-cs"/>
              </a:rPr>
              <a:t>Право</a:t>
            </a:r>
          </a:p>
          <a:p>
            <a:endParaRPr lang="ru-RU" sz="1306" b="0" i="0" kern="1200" dirty="0">
              <a:solidFill>
                <a:schemeClr val="tx1"/>
              </a:solidFill>
              <a:effectLst/>
              <a:latin typeface="+mn-lt"/>
              <a:ea typeface="+mn-ea"/>
              <a:cs typeface="+mn-cs"/>
            </a:endParaRPr>
          </a:p>
          <a:p>
            <a:r>
              <a:rPr lang="uk-UA" sz="1306" b="0" i="0" kern="1200" noProof="0" dirty="0">
                <a:solidFill>
                  <a:schemeClr val="tx1"/>
                </a:solidFill>
                <a:effectLst/>
                <a:latin typeface="+mn-lt"/>
                <a:ea typeface="+mn-ea"/>
                <a:cs typeface="+mn-cs"/>
              </a:rPr>
              <a:t>Попереднє заперечення Уряду відхилене – Існують часові обмеження щодо клопотання про оскарження, передбаченого статтею 670 Кримінально-процесуального кодексу. Оскарження, передбачене статтею 175 КПК, у випадку заявника було приречене на поразку, а його застосування обмежувалось об’єктивними перешкодами. Тому існували особливі обставини, котрі звільняють заявника від обов’язку вичерпати цей внутрішньо-правовий засіб.</a:t>
            </a:r>
          </a:p>
          <a:p>
            <a:pPr algn="just"/>
            <a:endParaRPr lang="uk-UA" sz="1306" b="0" i="0" kern="1200" noProof="0" dirty="0">
              <a:solidFill>
                <a:schemeClr val="tx1"/>
              </a:solidFill>
              <a:effectLst/>
              <a:latin typeface="+mn-lt"/>
              <a:ea typeface="+mn-ea"/>
              <a:cs typeface="+mn-cs"/>
            </a:endParaRPr>
          </a:p>
          <a:p>
            <a:pPr algn="just"/>
            <a:r>
              <a:rPr lang="uk-UA" sz="1306" b="0" i="0" kern="1200" noProof="0" dirty="0">
                <a:solidFill>
                  <a:schemeClr val="tx1"/>
                </a:solidFill>
                <a:effectLst/>
                <a:latin typeface="+mn-lt"/>
                <a:ea typeface="+mn-ea"/>
                <a:cs typeface="+mn-cs"/>
              </a:rPr>
              <a:t>Стаття 6 – Заявника судили заочно. До арешту він не отримав жодної офіційної інформації щодо обвинувачення або дати судового розгляду його справи. </a:t>
            </a:r>
            <a:r>
              <a:rPr lang="uk-UA" sz="1306" b="1" i="0" kern="1200" noProof="0" dirty="0">
                <a:solidFill>
                  <a:schemeClr val="tx1"/>
                </a:solidFill>
                <a:effectLst/>
                <a:latin typeface="+mn-lt"/>
                <a:ea typeface="+mn-ea"/>
                <a:cs typeface="+mn-cs"/>
              </a:rPr>
              <a:t>Слід встановити, чи за відсутності отримання офіційного повідомлення заявника можна вважати таким, що знав про притягнення до кримінальної відповідальності і судовий розгляд справи настільки добре, аби мати можливість вирішити про відмову від свого права бути присутнім під час судового розгляду або переховуватись від правосуддя. </a:t>
            </a:r>
            <a:r>
              <a:rPr lang="uk-UA" sz="1306" b="0" i="0" kern="1200" noProof="0" dirty="0">
                <a:solidFill>
                  <a:schemeClr val="tx1"/>
                </a:solidFill>
                <a:effectLst/>
                <a:latin typeface="+mn-lt"/>
                <a:ea typeface="+mn-ea"/>
                <a:cs typeface="+mn-cs"/>
              </a:rPr>
              <a:t>У даній справі не було доведено, що заявник достатньо добре знав про притягнення його до кримінальної відповідальності і про висунуті проти нього обвинувачення. Тому не можна робити висновок, що він намагався утекти від правосуддя або що він однозначно відмовився від свого права бути присутнім під час судового розгляду. </a:t>
            </a:r>
            <a:r>
              <a:rPr lang="uk-UA" sz="1306" b="1" i="0" kern="1200" noProof="0" dirty="0">
                <a:solidFill>
                  <a:schemeClr val="tx1"/>
                </a:solidFill>
                <a:effectLst/>
                <a:latin typeface="+mn-lt"/>
                <a:ea typeface="+mn-ea"/>
                <a:cs typeface="+mn-cs"/>
              </a:rPr>
              <a:t>Тому потрібно перевірити, чи внутрішнє право надавало йому на достатньому рівні певність у можливості отримати новий судовий розгляд справи у його присутності. </a:t>
            </a:r>
            <a:r>
              <a:rPr lang="uk-UA" sz="1306" b="0" i="0" kern="1200" noProof="0" dirty="0">
                <a:solidFill>
                  <a:schemeClr val="tx1"/>
                </a:solidFill>
                <a:effectLst/>
                <a:latin typeface="+mn-lt"/>
                <a:ea typeface="+mn-ea"/>
                <a:cs typeface="+mn-cs"/>
              </a:rPr>
              <a:t>Можливе подання клопотання заявником на підставі статті 670 КПК не мало жодних шансів на успіх. Що ж до передбаченої статтею 175 КПК можливості оскарження, про яку згадує і Уряд, то вона не гарантувала заявнику на достатньому рівні певність у можливості бути присутнім і захищати себе під час нового судового розгляду. Ніщо не підтверджує те, що заявник мав інші засоби для отримання поновлення строку на подання апеляційної скарги або на проведення нового судового розгляду. Відповідно, заявнику, котрого судили заочно і щодо котрого не було доведено, що він намагався переховуватись від правосуддя або що він однозначно відмовився від права бути присутнім у суді, не було надано можливість отримати нове, постановлене за умови дотримання прав сторони захисту, рішення суду щодо обґрунтованості висунутих проти нього обвинувачень.</a:t>
            </a:r>
          </a:p>
          <a:p>
            <a:endParaRPr lang="uk-UA" sz="1306" b="0" i="1" kern="1200" noProof="0" dirty="0">
              <a:solidFill>
                <a:schemeClr val="tx1"/>
              </a:solidFill>
              <a:effectLst/>
              <a:latin typeface="+mn-lt"/>
              <a:ea typeface="+mn-ea"/>
              <a:cs typeface="+mn-cs"/>
            </a:endParaRPr>
          </a:p>
          <a:p>
            <a:r>
              <a:rPr lang="uk-UA" sz="1306" b="0" i="1" kern="1200" noProof="0" dirty="0">
                <a:solidFill>
                  <a:schemeClr val="tx1"/>
                </a:solidFill>
                <a:effectLst/>
                <a:latin typeface="+mn-lt"/>
                <a:ea typeface="+mn-ea"/>
                <a:cs typeface="+mn-cs"/>
              </a:rPr>
              <a:t>Висновок</a:t>
            </a:r>
            <a:r>
              <a:rPr lang="uk-UA" sz="1306" b="0" i="0" kern="1200" noProof="0" dirty="0">
                <a:solidFill>
                  <a:schemeClr val="tx1"/>
                </a:solidFill>
                <a:effectLst/>
                <a:latin typeface="+mn-lt"/>
                <a:ea typeface="+mn-ea"/>
                <a:cs typeface="+mn-cs"/>
              </a:rPr>
              <a:t>: порушення (одноголосно).</a:t>
            </a:r>
          </a:p>
          <a:p>
            <a:endParaRPr lang="ru-RU" sz="1306" b="0" i="0" kern="1200" dirty="0">
              <a:solidFill>
                <a:schemeClr val="tx1"/>
              </a:solidFill>
              <a:effectLst/>
              <a:latin typeface="+mn-lt"/>
              <a:ea typeface="+mn-ea"/>
              <a:cs typeface="+mn-cs"/>
            </a:endParaRPr>
          </a:p>
          <a:p>
            <a:pPr algn="just"/>
            <a:r>
              <a:rPr lang="ru-RU" sz="1306" b="0" i="0" kern="1200" dirty="0" err="1">
                <a:solidFill>
                  <a:schemeClr val="tx1"/>
                </a:solidFill>
                <a:effectLst/>
                <a:latin typeface="+mn-lt"/>
                <a:ea typeface="+mn-ea"/>
                <a:cs typeface="+mn-cs"/>
              </a:rPr>
              <a:t>Стаття</a:t>
            </a:r>
            <a:r>
              <a:rPr lang="ru-RU" sz="1306" b="0" i="0" kern="1200" dirty="0">
                <a:solidFill>
                  <a:schemeClr val="tx1"/>
                </a:solidFill>
                <a:effectLst/>
                <a:latin typeface="+mn-lt"/>
                <a:ea typeface="+mn-ea"/>
                <a:cs typeface="+mn-cs"/>
              </a:rPr>
              <a:t> 46 – </a:t>
            </a:r>
            <a:r>
              <a:rPr lang="uk-UA" sz="1306" b="0" i="0" kern="1200" noProof="0" dirty="0">
                <a:solidFill>
                  <a:schemeClr val="tx1"/>
                </a:solidFill>
                <a:effectLst/>
                <a:latin typeface="+mn-lt"/>
                <a:ea typeface="+mn-ea"/>
                <a:cs typeface="+mn-cs"/>
              </a:rPr>
              <a:t>Невиправдана перешкода для права заявника отримати постановлення нового рішення суду щодо обґрунтованості висунутих проти нього обвинувачень виглядає наслідком формулювання чинних на момент подій положень КПК щодо умов подання прохання про поновлення строку для оскарження. Це дає підстави вважати, що в італійській правовій системі існував недолік, внаслідок якого усі заочно засуджені особи, котрих було належно повідомлено про притягнення до кримінальної відповідальності, могли бути позбавлені нового судового розгляду. Водночас, після завершення розгляду справи заявника, в Італії було проведено законодавчі реформи, зокрема, було </a:t>
            </a:r>
            <a:r>
              <a:rPr lang="uk-UA" sz="1306" b="0" i="0" kern="1200" noProof="0" dirty="0" err="1">
                <a:solidFill>
                  <a:schemeClr val="tx1"/>
                </a:solidFill>
                <a:effectLst/>
                <a:latin typeface="+mn-lt"/>
                <a:ea typeface="+mn-ea"/>
                <a:cs typeface="+mn-cs"/>
              </a:rPr>
              <a:t>внесено</a:t>
            </a:r>
            <a:r>
              <a:rPr lang="uk-UA" sz="1306" b="0" i="0" kern="1200" noProof="0" dirty="0">
                <a:solidFill>
                  <a:schemeClr val="tx1"/>
                </a:solidFill>
                <a:effectLst/>
                <a:latin typeface="+mn-lt"/>
                <a:ea typeface="+mn-ea"/>
                <a:cs typeface="+mn-cs"/>
              </a:rPr>
              <a:t> поправки до статті 175 КПК. Суд вважає передчасним, за повної відсутності судової практики із застосування положень закону № 60 від 2005 року, досліджувати питання про те, чи ці реформи досягли мети, якої вимагає Конвенція. Тому Суд не вважає за необхідне визначати загальні заходи на національному рівні, котрі слід запровадити у рамках виконання цього рішення. З іншого боку, посилаючись на принципи, наведені у рекомендації R(2000)2 Комітету Міністрів Ради Європи, Суд вважає, що </a:t>
            </a:r>
            <a:r>
              <a:rPr lang="uk-UA" sz="1306" b="1" i="0" kern="1200" noProof="0" dirty="0">
                <a:solidFill>
                  <a:schemeClr val="tx1"/>
                </a:solidFill>
                <a:effectLst/>
                <a:latin typeface="+mn-lt"/>
                <a:ea typeface="+mn-ea"/>
                <a:cs typeface="+mn-cs"/>
              </a:rPr>
              <a:t>у випадку, коли, як у даній справі, особа була визнана винною внаслідок провадження, що хибувало на недотримання вимог статті 6, то нове провадження або поновлення провадження на прохання зацікавленої особи є, загалом, належним засобом для усунення встановленого порушення</a:t>
            </a:r>
            <a:r>
              <a:rPr lang="uk-UA" sz="1306" b="0" i="0" kern="1200" noProof="0" dirty="0">
                <a:solidFill>
                  <a:schemeClr val="tx1"/>
                </a:solidFill>
                <a:effectLst/>
                <a:latin typeface="+mn-lt"/>
                <a:ea typeface="+mn-ea"/>
                <a:cs typeface="+mn-cs"/>
              </a:rPr>
              <a:t>.</a:t>
            </a:r>
          </a:p>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7</a:t>
            </a:fld>
            <a:endParaRPr lang="en-US"/>
          </a:p>
        </p:txBody>
      </p:sp>
    </p:spTree>
    <p:extLst>
      <p:ext uri="{BB962C8B-B14F-4D97-AF65-F5344CB8AC3E}">
        <p14:creationId xmlns:p14="http://schemas.microsoft.com/office/powerpoint/2010/main" val="3685507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en-US" sz="1400" b="1" i="1" dirty="0"/>
              <a:t>Sejdovic v. Italy</a:t>
            </a:r>
            <a:r>
              <a:rPr lang="uk-UA" sz="1400" b="1" i="1" dirty="0"/>
              <a:t>:</a:t>
            </a:r>
          </a:p>
          <a:p>
            <a:endParaRPr lang="uk-UA" sz="1400" i="1" dirty="0"/>
          </a:p>
          <a:p>
            <a:r>
              <a:rPr lang="uk-UA" sz="1400" i="1" dirty="0"/>
              <a:t>«(а) Право брати участь у слуханні та отримати новий судовий розгляд</a:t>
            </a:r>
          </a:p>
          <a:p>
            <a:endParaRPr lang="uk-UA" sz="1400" i="1" dirty="0"/>
          </a:p>
          <a:p>
            <a:pPr algn="just"/>
            <a:r>
              <a:rPr lang="uk-UA" sz="1400" i="0" dirty="0"/>
              <a:t>81. Хоча це прямо не зазначається в пункті 1 статті 6, предмет і мета цієї статті, в цілому, свідчать про те, що особа, яка "звинувачена у кримінальному злочині", має право брати участь у слуханні. Більше того, підпункти "</a:t>
            </a:r>
            <a:r>
              <a:rPr lang="en-US" sz="1400" i="0" dirty="0"/>
              <a:t>c</a:t>
            </a:r>
            <a:r>
              <a:rPr lang="uk-UA" sz="1400" i="0" dirty="0"/>
              <a:t>"</a:t>
            </a:r>
            <a:r>
              <a:rPr lang="en-US" sz="1400" i="0" dirty="0"/>
              <a:t>, </a:t>
            </a:r>
            <a:r>
              <a:rPr lang="uk-UA" sz="1400" i="0" dirty="0"/>
              <a:t>"</a:t>
            </a:r>
            <a:r>
              <a:rPr lang="en-US" sz="1400" i="0" dirty="0"/>
              <a:t>d</a:t>
            </a:r>
            <a:r>
              <a:rPr lang="uk-UA" sz="1400" i="0" dirty="0"/>
              <a:t>"</a:t>
            </a:r>
            <a:r>
              <a:rPr lang="en-US" sz="1400" i="0" dirty="0"/>
              <a:t> </a:t>
            </a:r>
            <a:r>
              <a:rPr lang="uk-UA" sz="1400" i="0" dirty="0"/>
              <a:t>та</a:t>
            </a:r>
            <a:r>
              <a:rPr lang="en-US" sz="1400" i="0" dirty="0"/>
              <a:t> </a:t>
            </a:r>
            <a:r>
              <a:rPr lang="uk-UA" sz="1400" i="0" dirty="0"/>
              <a:t>"</a:t>
            </a:r>
            <a:r>
              <a:rPr lang="en-US" sz="1400" i="0" dirty="0"/>
              <a:t>e</a:t>
            </a:r>
            <a:r>
              <a:rPr lang="uk-UA" sz="1400" i="0" dirty="0"/>
              <a:t>" пункту 3 гарантують "кожному, хто звинувачується у вчиненні злочину" право "захищати себе особисто", "</a:t>
            </a:r>
            <a:r>
              <a:rPr lang="uk-UA" sz="1400" i="0" noProof="0" dirty="0"/>
              <a:t>допитувати свідків обвинувачення або вимагати, щоб їх допитали</a:t>
            </a:r>
            <a:r>
              <a:rPr lang="uk-UA" sz="1400" i="0" dirty="0"/>
              <a:t>" та " мати безкоштовну допомогу перекладача, якщо він не може зрозуміти або не розмовляти мовою, якою користуються в суді», і важко зрозуміти, як він міг би реалізувати ці права, не маючи присутності..</a:t>
            </a:r>
            <a:r>
              <a:rPr lang="en-US" sz="1400" i="0" dirty="0"/>
              <a:t>.</a:t>
            </a:r>
            <a:r>
              <a:rPr lang="uk-UA" sz="1400" i="0" dirty="0"/>
              <a:t>»</a:t>
            </a:r>
            <a:endParaRPr lang="uk-UA" i="0"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8</a:t>
            </a:fld>
            <a:endParaRPr lang="en-US"/>
          </a:p>
        </p:txBody>
      </p:sp>
    </p:spTree>
    <p:extLst>
      <p:ext uri="{BB962C8B-B14F-4D97-AF65-F5344CB8AC3E}">
        <p14:creationId xmlns:p14="http://schemas.microsoft.com/office/powerpoint/2010/main" val="3421449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dirty="0"/>
              <a:t>Детальніше: </a:t>
            </a:r>
          </a:p>
          <a:p>
            <a:endParaRPr lang="uk-UA" dirty="0"/>
          </a:p>
          <a:p>
            <a:pPr algn="just"/>
            <a:r>
              <a:rPr lang="uk-UA" sz="1306" b="0" i="1" kern="1200" noProof="0" dirty="0">
                <a:solidFill>
                  <a:schemeClr val="tx1"/>
                </a:solidFill>
                <a:effectLst/>
                <a:latin typeface="+mn-lt"/>
                <a:ea typeface="+mn-ea"/>
                <a:cs typeface="+mn-cs"/>
              </a:rPr>
              <a:t>Факти </a:t>
            </a:r>
            <a:r>
              <a:rPr lang="uk-UA" sz="1306" b="0" i="0" kern="1200" noProof="0" dirty="0">
                <a:solidFill>
                  <a:schemeClr val="tx1"/>
                </a:solidFill>
                <a:effectLst/>
                <a:latin typeface="+mn-lt"/>
                <a:ea typeface="+mn-ea"/>
                <a:cs typeface="+mn-cs"/>
              </a:rPr>
              <a:t>– Заявник обвинувачувався у вчиненні тяжких військових злочинів, він був оголошений у розшук, оскільки перебував на окупованій території, не підконтрольній Хорватії. Не було доказів його повідомлення про судовий розгляд. У процесі він був представлений безоплатним захисником. </a:t>
            </a:r>
          </a:p>
          <a:p>
            <a:endParaRPr lang="ru-RU" sz="1306" b="0" i="0" kern="1200" dirty="0">
              <a:solidFill>
                <a:schemeClr val="tx1"/>
              </a:solidFill>
              <a:effectLst/>
              <a:latin typeface="+mn-lt"/>
              <a:ea typeface="+mn-ea"/>
              <a:cs typeface="+mn-cs"/>
            </a:endParaRPr>
          </a:p>
          <a:p>
            <a:r>
              <a:rPr lang="ru-RU" sz="1306" b="0" i="1" kern="1200" dirty="0">
                <a:solidFill>
                  <a:schemeClr val="tx1"/>
                </a:solidFill>
                <a:effectLst/>
                <a:latin typeface="+mn-lt"/>
                <a:ea typeface="+mn-ea"/>
                <a:cs typeface="+mn-cs"/>
              </a:rPr>
              <a:t>Право</a:t>
            </a:r>
          </a:p>
          <a:p>
            <a:endParaRPr lang="ru-RU" sz="1306" b="0" i="0" kern="1200" noProof="0" dirty="0">
              <a:solidFill>
                <a:schemeClr val="tx1"/>
              </a:solidFill>
              <a:effectLst/>
              <a:latin typeface="+mn-lt"/>
              <a:ea typeface="+mn-ea"/>
              <a:cs typeface="+mn-cs"/>
            </a:endParaRPr>
          </a:p>
          <a:p>
            <a:pPr algn="just"/>
            <a:r>
              <a:rPr lang="uk-UA" sz="1306" b="0" i="0" kern="1200" noProof="0" dirty="0">
                <a:solidFill>
                  <a:schemeClr val="tx1"/>
                </a:solidFill>
                <a:effectLst/>
                <a:latin typeface="+mn-lt"/>
                <a:ea typeface="+mn-ea"/>
                <a:cs typeface="+mn-cs"/>
              </a:rPr>
              <a:t>Попереднє заперечення Уряду про те, що </a:t>
            </a:r>
            <a:r>
              <a:rPr lang="uk-UA" sz="1306" b="1" i="0" kern="1200" noProof="0" dirty="0">
                <a:solidFill>
                  <a:schemeClr val="tx1"/>
                </a:solidFill>
                <a:effectLst/>
                <a:latin typeface="+mn-lt"/>
                <a:ea typeface="+mn-ea"/>
                <a:cs typeface="+mn-cs"/>
              </a:rPr>
              <a:t>він міг ініціювати нове провадження, якщо б надав свою адресу у Хорватії та був доступний для хорватської влади </a:t>
            </a:r>
            <a:r>
              <a:rPr lang="uk-UA" sz="1306" b="0" i="0" kern="1200" noProof="0" dirty="0">
                <a:solidFill>
                  <a:schemeClr val="tx1"/>
                </a:solidFill>
                <a:effectLst/>
                <a:latin typeface="+mn-lt"/>
                <a:ea typeface="+mn-ea"/>
                <a:cs typeface="+mn-cs"/>
              </a:rPr>
              <a:t>- відхилене.</a:t>
            </a:r>
          </a:p>
          <a:p>
            <a:pPr algn="just"/>
            <a:endParaRPr lang="uk-UA" sz="1306" b="0" i="0" kern="1200" noProof="0" dirty="0">
              <a:solidFill>
                <a:schemeClr val="tx1"/>
              </a:solidFill>
              <a:effectLst/>
              <a:latin typeface="+mn-lt"/>
              <a:ea typeface="+mn-ea"/>
              <a:cs typeface="+mn-cs"/>
            </a:endParaRPr>
          </a:p>
          <a:p>
            <a:pPr algn="just"/>
            <a:r>
              <a:rPr lang="uk-UA" sz="1306" kern="1200" dirty="0">
                <a:solidFill>
                  <a:schemeClr val="tx1"/>
                </a:solidFill>
                <a:effectLst/>
                <a:latin typeface="+mn-lt"/>
                <a:ea typeface="+mn-ea"/>
                <a:cs typeface="+mn-cs"/>
              </a:rPr>
              <a:t>ЄСПЛ: «неможливість проведення судового розгляду за замовчуванням може паралізувати ведення кримінального провадження, оскільки це може призвести, наприклад, до зникнення доказів, закінчення строку притягнення до відповідальності або несправедливості... Таким чином, в конкретних обставинах даної справи, враховуючи, що тяжкість злочину, про який йдеться, який, хоча і не підлягає встановленим законом строкам давності, є </a:t>
            </a:r>
            <a:r>
              <a:rPr lang="uk-UA" sz="1306" kern="1200" dirty="0" err="1">
                <a:solidFill>
                  <a:schemeClr val="tx1"/>
                </a:solidFill>
                <a:effectLst/>
                <a:latin typeface="+mn-lt"/>
                <a:ea typeface="+mn-ea"/>
                <a:cs typeface="+mn-cs"/>
              </a:rPr>
              <a:t>співмірним</a:t>
            </a:r>
            <a:r>
              <a:rPr lang="uk-UA" sz="1306" kern="1200" dirty="0">
                <a:solidFill>
                  <a:schemeClr val="tx1"/>
                </a:solidFill>
                <a:effectLst/>
                <a:latin typeface="+mn-lt"/>
                <a:ea typeface="+mn-ea"/>
                <a:cs typeface="+mn-cs"/>
              </a:rPr>
              <a:t> з великим суспільним інтересом та інтересом жертв бачити справедливість, Суд погоджується з тим, що проведення слухання у відсутності заявника саме по собі не суперечило статті 6. Однак Суд також пам’ятає про позицію заявника, а саме про те, що не було доведено, що він знав про обвинувачення проти нього або в тому, що він прагнув ухилитися від судового розгляду або однозначно відмовлявся від права з'являтися в суді».</a:t>
            </a:r>
          </a:p>
          <a:p>
            <a:pPr algn="just"/>
            <a:endParaRPr lang="uk-UA" sz="1306" b="0" i="0" kern="1200" noProof="0" dirty="0">
              <a:solidFill>
                <a:schemeClr val="tx1"/>
              </a:solidFill>
              <a:effectLst/>
              <a:latin typeface="+mn-lt"/>
              <a:ea typeface="+mn-ea"/>
              <a:cs typeface="+mn-cs"/>
            </a:endParaRPr>
          </a:p>
          <a:p>
            <a:pPr algn="just"/>
            <a:r>
              <a:rPr lang="uk-UA" sz="1306" b="1" i="0" kern="1200" noProof="0" dirty="0">
                <a:solidFill>
                  <a:schemeClr val="tx1"/>
                </a:solidFill>
                <a:effectLst/>
                <a:latin typeface="+mn-lt"/>
                <a:ea typeface="+mn-ea"/>
                <a:cs typeface="+mn-cs"/>
              </a:rPr>
              <a:t>Тож вимога національного законодавства до заявника, що по суті означає необхідність пожертвувати своєю свободою заради того, щоб домогтися нового розгляду, є непропорційною.</a:t>
            </a:r>
          </a:p>
          <a:p>
            <a:endParaRPr lang="uk-UA" sz="1306" b="0" i="1" kern="1200" noProof="0" dirty="0">
              <a:solidFill>
                <a:schemeClr val="tx1"/>
              </a:solidFill>
              <a:effectLst/>
              <a:latin typeface="+mn-lt"/>
              <a:ea typeface="+mn-ea"/>
              <a:cs typeface="+mn-cs"/>
            </a:endParaRPr>
          </a:p>
          <a:p>
            <a:r>
              <a:rPr lang="uk-UA" sz="1306" b="0" i="1" kern="1200" noProof="0" dirty="0">
                <a:solidFill>
                  <a:schemeClr val="tx1"/>
                </a:solidFill>
                <a:effectLst/>
                <a:latin typeface="+mn-lt"/>
                <a:ea typeface="+mn-ea"/>
                <a:cs typeface="+mn-cs"/>
              </a:rPr>
              <a:t>Висновок</a:t>
            </a:r>
            <a:r>
              <a:rPr lang="uk-UA" sz="1306" b="0" i="0" kern="1200" noProof="0" dirty="0">
                <a:solidFill>
                  <a:schemeClr val="tx1"/>
                </a:solidFill>
                <a:effectLst/>
                <a:latin typeface="+mn-lt"/>
                <a:ea typeface="+mn-ea"/>
                <a:cs typeface="+mn-cs"/>
              </a:rPr>
              <a:t>: порушення.</a:t>
            </a:r>
          </a:p>
          <a:p>
            <a:endParaRPr lang="ru-RU" sz="1306" b="0" i="0" kern="1200" dirty="0">
              <a:solidFill>
                <a:schemeClr val="tx1"/>
              </a:solidFill>
              <a:effectLst/>
              <a:latin typeface="+mn-lt"/>
              <a:ea typeface="+mn-ea"/>
              <a:cs typeface="+mn-cs"/>
            </a:endParaRPr>
          </a:p>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9</a:t>
            </a:fld>
            <a:endParaRPr lang="en-US"/>
          </a:p>
        </p:txBody>
      </p:sp>
    </p:spTree>
    <p:extLst>
      <p:ext uri="{BB962C8B-B14F-4D97-AF65-F5344CB8AC3E}">
        <p14:creationId xmlns:p14="http://schemas.microsoft.com/office/powerpoint/2010/main" val="119658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i="0"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10</a:t>
            </a:fld>
            <a:endParaRPr lang="en-US"/>
          </a:p>
        </p:txBody>
      </p:sp>
    </p:spTree>
    <p:extLst>
      <p:ext uri="{BB962C8B-B14F-4D97-AF65-F5344CB8AC3E}">
        <p14:creationId xmlns:p14="http://schemas.microsoft.com/office/powerpoint/2010/main" val="2148290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pPr algn="just"/>
            <a:r>
              <a:rPr lang="uk-UA" noProof="0" dirty="0"/>
              <a:t>У кримінально-процесуальному законодавстві деяких країн Європейського Союзу передбачено можливість здійснення кримінального провадження за відсутності обвинуваченого (Болгарія, Данія, Естонія, Італія, Чехія, Німеччина, Швейцарія). </a:t>
            </a:r>
          </a:p>
          <a:p>
            <a:endParaRPr lang="ru-RU" dirty="0"/>
          </a:p>
          <a:p>
            <a:pPr algn="just"/>
            <a:r>
              <a:rPr lang="uk-UA" noProof="0" dirty="0"/>
              <a:t>Не зважаючи на те, що кримінально-процесуальне законодавство ряду країн дозволяє заочне провадження, рішення щодо призначення покарань у таких випадках значно вужчі, ніж у звичайних кримінальних справах. Наприклад, максимальний строк ув’язнення, який можна постановити заочно в Австрії, становить три роки; у Чехії — п’ять років. У Німеччині позбавлення волі за результатами заочного процесу взагалі неможливе. У Болгарії застосування заочного розгляду кримінального провадження, навпаки, обмежене справами за обвинуваченням </a:t>
            </a:r>
            <a:r>
              <a:rPr lang="uk-UA" b="1" noProof="0" dirty="0"/>
              <a:t>у тяжких злочинах</a:t>
            </a:r>
            <a:r>
              <a:rPr lang="uk-UA" noProof="0" dirty="0"/>
              <a:t>, в яких присутність обвинуваченого є обов’язковою. </a:t>
            </a:r>
          </a:p>
          <a:p>
            <a:pPr algn="just"/>
            <a:endParaRPr lang="uk-UA" noProof="0" dirty="0"/>
          </a:p>
          <a:p>
            <a:pPr algn="just"/>
            <a:r>
              <a:rPr lang="uk-UA" noProof="0" dirty="0"/>
              <a:t>Механізм притягнення до кримінальної відповідальності особи, яка знаходиться за межами країни, чітко не прописаний у кримінально-процесуальному законодавстві розглянутих країн. </a:t>
            </a:r>
            <a:r>
              <a:rPr lang="uk-UA" b="1" noProof="0" dirty="0"/>
              <a:t>Перебування особи за межами країни є лише однією з умов, за якої справа може бути розглянута за відсутності обвинуваченого</a:t>
            </a:r>
            <a:r>
              <a:rPr lang="uk-UA" noProof="0" dirty="0"/>
              <a:t>. </a:t>
            </a:r>
          </a:p>
          <a:p>
            <a:pPr algn="just"/>
            <a:endParaRPr lang="uk-UA" noProof="0" dirty="0"/>
          </a:p>
          <a:p>
            <a:pPr algn="just"/>
            <a:r>
              <a:rPr lang="uk-UA" noProof="0" dirty="0"/>
              <a:t>Із розглянутих країн лише у Кримінально-процесуальному Кодексі Німеччини передбачено механізм спонукання обвинуваченого до явки в суд шляхом: (1) тимчасової конфіскації майна; (2) надання письмової гарантії недоторканності, яка може пов’язуватися з виконанням певних умов. </a:t>
            </a:r>
          </a:p>
          <a:p>
            <a:pPr algn="just"/>
            <a:endParaRPr lang="uk-UA" noProof="0" dirty="0"/>
          </a:p>
          <a:p>
            <a:pPr algn="just"/>
            <a:r>
              <a:rPr lang="uk-UA" noProof="0" dirty="0"/>
              <a:t>Див.: </a:t>
            </a:r>
            <a:r>
              <a:rPr lang="en-US" dirty="0">
                <a:hlinkClick r:id="rId3"/>
              </a:rPr>
              <a:t>http://euinfocenter.rada.gov.ua/uploads/documents/29319.pdf</a:t>
            </a:r>
            <a:endParaRPr lang="uk-UA" noProof="0" dirty="0"/>
          </a:p>
          <a:p>
            <a:endParaRPr lang="ru-RU" i="0" dirty="0"/>
          </a:p>
          <a:p>
            <a:endParaRPr lang="uk-UA" i="0"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11</a:t>
            </a:fld>
            <a:endParaRPr lang="en-US"/>
          </a:p>
        </p:txBody>
      </p:sp>
    </p:spTree>
    <p:extLst>
      <p:ext uri="{BB962C8B-B14F-4D97-AF65-F5344CB8AC3E}">
        <p14:creationId xmlns:p14="http://schemas.microsoft.com/office/powerpoint/2010/main" val="666951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pPr algn="just" fontAlgn="base"/>
            <a:r>
              <a:rPr lang="uk-UA" sz="1306" b="0" i="0" kern="1200" dirty="0">
                <a:solidFill>
                  <a:schemeClr val="tx1"/>
                </a:solidFill>
                <a:effectLst/>
                <a:latin typeface="+mn-lt"/>
                <a:ea typeface="+mn-ea"/>
                <a:cs typeface="+mn-cs"/>
              </a:rPr>
              <a:t>Усі четверо підозрюваних у справі про збиття “Боїнга” рейсу </a:t>
            </a:r>
            <a:r>
              <a:rPr lang="en-US" sz="1306" b="0" i="0" kern="1200" dirty="0">
                <a:solidFill>
                  <a:schemeClr val="tx1"/>
                </a:solidFill>
                <a:effectLst/>
                <a:latin typeface="+mn-lt"/>
                <a:ea typeface="+mn-ea"/>
                <a:cs typeface="+mn-cs"/>
              </a:rPr>
              <a:t>MH17 </a:t>
            </a:r>
            <a:r>
              <a:rPr lang="uk-UA" sz="1306" b="0" i="0" kern="1200" dirty="0">
                <a:solidFill>
                  <a:schemeClr val="tx1"/>
                </a:solidFill>
                <a:effectLst/>
                <a:latin typeface="+mn-lt"/>
                <a:ea typeface="+mn-ea"/>
                <a:cs typeface="+mn-cs"/>
              </a:rPr>
              <a:t>на Донбасі знали про проведення судового засідання в Нідерландах та отримали повістки до суду.</a:t>
            </a:r>
          </a:p>
          <a:p>
            <a:pPr algn="just" fontAlgn="base"/>
            <a:endParaRPr lang="uk-UA" sz="1306" b="0" i="0" kern="1200" dirty="0">
              <a:solidFill>
                <a:schemeClr val="tx1"/>
              </a:solidFill>
              <a:effectLst/>
              <a:latin typeface="+mn-lt"/>
              <a:ea typeface="+mn-ea"/>
              <a:cs typeface="+mn-cs"/>
            </a:endParaRPr>
          </a:p>
          <a:p>
            <a:pPr algn="just" fontAlgn="base"/>
            <a:r>
              <a:rPr lang="uk-UA" sz="1306" b="0" i="0" kern="1200" dirty="0">
                <a:solidFill>
                  <a:schemeClr val="tx1"/>
                </a:solidFill>
                <a:effectLst/>
                <a:latin typeface="+mn-lt"/>
                <a:ea typeface="+mn-ea"/>
                <a:cs typeface="+mn-cs"/>
              </a:rPr>
              <a:t>Одному з них – П. – повістку вдалося вручити офіційними каналами. </a:t>
            </a:r>
          </a:p>
          <a:p>
            <a:pPr algn="just" fontAlgn="base"/>
            <a:endParaRPr lang="uk-UA" sz="1306" b="0" i="0" kern="1200" dirty="0">
              <a:solidFill>
                <a:schemeClr val="tx1"/>
              </a:solidFill>
              <a:effectLst/>
              <a:latin typeface="+mn-lt"/>
              <a:ea typeface="+mn-ea"/>
              <a:cs typeface="+mn-cs"/>
            </a:endParaRPr>
          </a:p>
          <a:p>
            <a:pPr algn="just" fontAlgn="base"/>
            <a:r>
              <a:rPr lang="uk-UA" sz="1306" b="0" i="0" kern="1200" dirty="0">
                <a:solidFill>
                  <a:schemeClr val="tx1"/>
                </a:solidFill>
                <a:effectLst/>
                <a:latin typeface="+mn-lt"/>
                <a:ea typeface="+mn-ea"/>
                <a:cs typeface="+mn-cs"/>
              </a:rPr>
              <a:t>"23 січня Росія повідомила, що П. з’явився в російському суді Ульяновська і йому була передана в рук повістка", - повідомив під час слухань головуючий суддя </a:t>
            </a:r>
            <a:r>
              <a:rPr lang="uk-UA" sz="1306" b="0" i="0" kern="1200" dirty="0" err="1">
                <a:solidFill>
                  <a:schemeClr val="tx1"/>
                </a:solidFill>
                <a:effectLst/>
                <a:latin typeface="+mn-lt"/>
                <a:ea typeface="+mn-ea"/>
                <a:cs typeface="+mn-cs"/>
              </a:rPr>
              <a:t>Хендрік</a:t>
            </a:r>
            <a:r>
              <a:rPr lang="uk-UA" sz="1306" b="0" i="0" kern="1200" dirty="0">
                <a:solidFill>
                  <a:schemeClr val="tx1"/>
                </a:solidFill>
                <a:effectLst/>
                <a:latin typeface="+mn-lt"/>
                <a:ea typeface="+mn-ea"/>
                <a:cs typeface="+mn-cs"/>
              </a:rPr>
              <a:t> </a:t>
            </a:r>
            <a:r>
              <a:rPr lang="uk-UA" sz="1306" b="0" i="0" kern="1200" dirty="0" err="1">
                <a:solidFill>
                  <a:schemeClr val="tx1"/>
                </a:solidFill>
                <a:effectLst/>
                <a:latin typeface="+mn-lt"/>
                <a:ea typeface="+mn-ea"/>
                <a:cs typeface="+mn-cs"/>
              </a:rPr>
              <a:t>Стейнхаюс</a:t>
            </a:r>
            <a:r>
              <a:rPr lang="uk-UA" sz="1306" b="0" i="0" kern="1200" dirty="0">
                <a:solidFill>
                  <a:schemeClr val="tx1"/>
                </a:solidFill>
                <a:effectLst/>
                <a:latin typeface="+mn-lt"/>
                <a:ea typeface="+mn-ea"/>
                <a:cs typeface="+mn-cs"/>
              </a:rPr>
              <a:t>.  Як повідомлялося, цей підозрюваний, колишній російський військовий, </a:t>
            </a:r>
            <a:r>
              <a:rPr lang="uk-UA" sz="1306" b="0" i="0" u="non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представлений у суді в Нідерландах також командою адвокатів</a:t>
            </a:r>
            <a:r>
              <a:rPr lang="uk-UA" sz="1306" b="0" i="0" kern="1200" dirty="0">
                <a:solidFill>
                  <a:schemeClr val="tx1"/>
                </a:solidFill>
                <a:effectLst/>
                <a:latin typeface="+mn-lt"/>
                <a:ea typeface="+mn-ea"/>
                <a:cs typeface="+mn-cs"/>
              </a:rPr>
              <a:t>.</a:t>
            </a:r>
          </a:p>
          <a:p>
            <a:pPr algn="just" fontAlgn="base"/>
            <a:endParaRPr lang="uk-UA" sz="1306" b="0" i="0" kern="1200" dirty="0">
              <a:solidFill>
                <a:schemeClr val="tx1"/>
              </a:solidFill>
              <a:effectLst/>
              <a:latin typeface="+mn-lt"/>
              <a:ea typeface="+mn-ea"/>
              <a:cs typeface="+mn-cs"/>
            </a:endParaRPr>
          </a:p>
          <a:p>
            <a:pPr algn="just" fontAlgn="base"/>
            <a:r>
              <a:rPr lang="uk-UA" sz="1306" b="0" i="0" kern="1200" dirty="0">
                <a:solidFill>
                  <a:schemeClr val="tx1"/>
                </a:solidFill>
                <a:effectLst/>
                <a:latin typeface="+mn-lt"/>
                <a:ea typeface="+mn-ea"/>
                <a:cs typeface="+mn-cs"/>
              </a:rPr>
              <a:t>Двоє інших росіян,  Д. та Г., були викликані до суду за місцем реєстрації, але на засідання не з’явилися, тоді як Х. не було куди викликати, оскільки він проживає у непідконтрольному Україні Донецьку.</a:t>
            </a:r>
          </a:p>
          <a:p>
            <a:pPr algn="just" fontAlgn="base"/>
            <a:endParaRPr lang="uk-UA" sz="1306" b="0" i="0" kern="1200" dirty="0">
              <a:solidFill>
                <a:schemeClr val="tx1"/>
              </a:solidFill>
              <a:effectLst/>
              <a:latin typeface="+mn-lt"/>
              <a:ea typeface="+mn-ea"/>
              <a:cs typeface="+mn-cs"/>
            </a:endParaRPr>
          </a:p>
          <a:p>
            <a:pPr algn="just" fontAlgn="base"/>
            <a:r>
              <a:rPr lang="uk-UA" sz="1306" b="0" i="0" kern="1200" dirty="0">
                <a:solidFill>
                  <a:schemeClr val="tx1"/>
                </a:solidFill>
                <a:effectLst/>
                <a:latin typeface="+mn-lt"/>
                <a:ea typeface="+mn-ea"/>
                <a:cs typeface="+mn-cs"/>
              </a:rPr>
              <a:t>Однак слідча група змогла переконатися, що всі троє отримали виклики, проконтролювавши це через соцмережі  та месенджери.</a:t>
            </a:r>
          </a:p>
          <a:p>
            <a:pPr algn="just" fontAlgn="base"/>
            <a:endParaRPr lang="uk-UA" sz="1306" b="0" i="0" kern="1200" dirty="0">
              <a:solidFill>
                <a:schemeClr val="tx1"/>
              </a:solidFill>
              <a:effectLst/>
              <a:latin typeface="+mn-lt"/>
              <a:ea typeface="+mn-ea"/>
              <a:cs typeface="+mn-cs"/>
            </a:endParaRPr>
          </a:p>
          <a:p>
            <a:pPr algn="just" fontAlgn="base"/>
            <a:r>
              <a:rPr lang="uk-UA" sz="1306" b="0" i="0" kern="1200" dirty="0">
                <a:solidFill>
                  <a:schemeClr val="tx1"/>
                </a:solidFill>
                <a:effectLst/>
                <a:latin typeface="+mn-lt"/>
                <a:ea typeface="+mn-ea"/>
                <a:cs typeface="+mn-cs"/>
              </a:rPr>
              <a:t>Так Д. намагався сховатися від слідчої групи, але залишив у інтернеті сліди того, що він в курсі про суд. Окрім офіційної повістки, йому надіслали повідомлення через </a:t>
            </a:r>
            <a:r>
              <a:rPr lang="en-US" sz="1306" b="0" i="0" kern="1200" dirty="0">
                <a:solidFill>
                  <a:schemeClr val="tx1"/>
                </a:solidFill>
                <a:effectLst/>
                <a:latin typeface="+mn-lt"/>
                <a:ea typeface="+mn-ea"/>
                <a:cs typeface="+mn-cs"/>
              </a:rPr>
              <a:t>WhatsApp, </a:t>
            </a:r>
            <a:r>
              <a:rPr lang="uk-UA" sz="1306" b="0" i="0" kern="1200" dirty="0">
                <a:solidFill>
                  <a:schemeClr val="tx1"/>
                </a:solidFill>
                <a:effectLst/>
                <a:latin typeface="+mn-lt"/>
                <a:ea typeface="+mn-ea"/>
                <a:cs typeface="+mn-cs"/>
              </a:rPr>
              <a:t>на </a:t>
            </a:r>
            <a:r>
              <a:rPr lang="en-US" sz="1306" b="0" i="0" kern="1200" dirty="0">
                <a:solidFill>
                  <a:schemeClr val="tx1"/>
                </a:solidFill>
                <a:effectLst/>
                <a:latin typeface="+mn-lt"/>
                <a:ea typeface="+mn-ea"/>
                <a:cs typeface="+mn-cs"/>
              </a:rPr>
              <a:t>Skype</a:t>
            </a:r>
            <a:r>
              <a:rPr lang="uk-UA" sz="1306" b="0" i="0" kern="1200" dirty="0">
                <a:solidFill>
                  <a:schemeClr val="tx1"/>
                </a:solidFill>
                <a:effectLst/>
                <a:latin typeface="+mn-lt"/>
                <a:ea typeface="+mn-ea"/>
                <a:cs typeface="+mn-cs"/>
              </a:rPr>
              <a:t> та</a:t>
            </a:r>
            <a:r>
              <a:rPr lang="en-US" sz="1306" b="0" i="0" kern="1200" dirty="0">
                <a:solidFill>
                  <a:schemeClr val="tx1"/>
                </a:solidFill>
                <a:effectLst/>
                <a:latin typeface="+mn-lt"/>
                <a:ea typeface="+mn-ea"/>
                <a:cs typeface="+mn-cs"/>
              </a:rPr>
              <a:t> </a:t>
            </a:r>
            <a:r>
              <a:rPr lang="uk-UA" sz="1306" b="0" i="0" kern="1200" dirty="0">
                <a:solidFill>
                  <a:schemeClr val="tx1"/>
                </a:solidFill>
                <a:effectLst/>
                <a:latin typeface="+mn-lt"/>
                <a:ea typeface="+mn-ea"/>
                <a:cs typeface="+mn-cs"/>
              </a:rPr>
              <a:t>у </a:t>
            </a:r>
            <a:r>
              <a:rPr lang="en-US" sz="1306" b="0" i="0" kern="1200" dirty="0">
                <a:solidFill>
                  <a:schemeClr val="tx1"/>
                </a:solidFill>
                <a:effectLst/>
                <a:latin typeface="+mn-lt"/>
                <a:ea typeface="+mn-ea"/>
                <a:cs typeface="+mn-cs"/>
              </a:rPr>
              <a:t>Facebook. WhatsApp </a:t>
            </a:r>
            <a:r>
              <a:rPr lang="uk-UA" sz="1306" b="0" i="0" kern="1200" dirty="0">
                <a:solidFill>
                  <a:schemeClr val="tx1"/>
                </a:solidFill>
                <a:effectLst/>
                <a:latin typeface="+mn-lt"/>
                <a:ea typeface="+mn-ea"/>
                <a:cs typeface="+mn-cs"/>
              </a:rPr>
              <a:t>повідомлення були переглянуті та </a:t>
            </a:r>
            <a:r>
              <a:rPr lang="en-US" sz="1306" b="0" i="0" kern="1200" dirty="0">
                <a:solidFill>
                  <a:schemeClr val="tx1"/>
                </a:solidFill>
                <a:effectLst/>
                <a:latin typeface="+mn-lt"/>
                <a:ea typeface="+mn-ea"/>
                <a:cs typeface="+mn-cs"/>
              </a:rPr>
              <a:t>email</a:t>
            </a:r>
            <a:r>
              <a:rPr lang="uk-UA" sz="1306" b="0" i="0" kern="1200" dirty="0">
                <a:solidFill>
                  <a:schemeClr val="tx1"/>
                </a:solidFill>
                <a:effectLst/>
                <a:latin typeface="+mn-lt"/>
                <a:ea typeface="+mn-ea"/>
                <a:cs typeface="+mn-cs"/>
              </a:rPr>
              <a:t> (із повісткою).</a:t>
            </a:r>
            <a:endParaRPr lang="en-US" sz="1306" b="0" i="0" kern="1200" dirty="0">
              <a:solidFill>
                <a:schemeClr val="tx1"/>
              </a:solidFill>
              <a:effectLst/>
              <a:latin typeface="+mn-lt"/>
              <a:ea typeface="+mn-ea"/>
              <a:cs typeface="+mn-cs"/>
            </a:endParaRPr>
          </a:p>
          <a:p>
            <a:pPr algn="just" fontAlgn="base"/>
            <a:endParaRPr lang="uk-UA" sz="1306" b="0" i="0" kern="1200" dirty="0">
              <a:solidFill>
                <a:schemeClr val="tx1"/>
              </a:solidFill>
              <a:effectLst/>
              <a:latin typeface="+mn-lt"/>
              <a:ea typeface="+mn-ea"/>
              <a:cs typeface="+mn-cs"/>
            </a:endParaRPr>
          </a:p>
          <a:p>
            <a:pPr algn="just" fontAlgn="base"/>
            <a:r>
              <a:rPr lang="uk-UA" sz="1306" b="0" i="0" kern="1200" dirty="0">
                <a:solidFill>
                  <a:schemeClr val="tx1"/>
                </a:solidFill>
                <a:effectLst/>
                <a:latin typeface="+mn-lt"/>
                <a:ea typeface="+mn-ea"/>
                <a:cs typeface="+mn-cs"/>
              </a:rPr>
              <a:t>"Із ним також зв’язалися телефоном. Чоловік відповів, що він не Д</a:t>
            </a:r>
            <a:r>
              <a:rPr lang="en-US" sz="1306" b="0" i="0" kern="1200" dirty="0">
                <a:solidFill>
                  <a:schemeClr val="tx1"/>
                </a:solidFill>
                <a:effectLst/>
                <a:latin typeface="+mn-lt"/>
                <a:ea typeface="+mn-ea"/>
                <a:cs typeface="+mn-cs"/>
              </a:rPr>
              <a:t>.</a:t>
            </a:r>
            <a:r>
              <a:rPr lang="uk-UA" sz="1306" b="0" i="0" kern="1200" dirty="0">
                <a:solidFill>
                  <a:schemeClr val="tx1"/>
                </a:solidFill>
                <a:effectLst/>
                <a:latin typeface="+mn-lt"/>
                <a:ea typeface="+mn-ea"/>
                <a:cs typeface="+mn-cs"/>
              </a:rPr>
              <a:t> і більше не брав слухавку, але експерти визначили, що це голос Д., використавши інші записи його розмов".</a:t>
            </a:r>
          </a:p>
          <a:p>
            <a:pPr algn="just" fontAlgn="base"/>
            <a:endParaRPr lang="uk-UA" sz="1306" b="0" i="0" kern="1200" dirty="0">
              <a:solidFill>
                <a:schemeClr val="tx1"/>
              </a:solidFill>
              <a:effectLst/>
              <a:latin typeface="+mn-lt"/>
              <a:ea typeface="+mn-ea"/>
              <a:cs typeface="+mn-cs"/>
            </a:endParaRPr>
          </a:p>
          <a:p>
            <a:pPr algn="just" fontAlgn="base"/>
            <a:r>
              <a:rPr lang="uk-UA" sz="1306" b="0" i="0" kern="1200" dirty="0">
                <a:solidFill>
                  <a:schemeClr val="tx1"/>
                </a:solidFill>
                <a:effectLst/>
                <a:latin typeface="+mn-lt"/>
                <a:ea typeface="+mn-ea"/>
                <a:cs typeface="+mn-cs"/>
              </a:rPr>
              <a:t>Найскладніше було доставити повістку Х., який у 2014 році переїхав до Донецька, через що Україна не мала можливості викликати його до суду для вручення повістки. Цьому йому слідчі у справі МН17 також надсилали повідомлення про місце і дату суду через різні месенджери, та зрештою змогли дістати його через мережу "</a:t>
            </a:r>
            <a:r>
              <a:rPr lang="uk-UA" sz="1306" b="0" i="0" kern="1200" dirty="0" err="1">
                <a:solidFill>
                  <a:schemeClr val="tx1"/>
                </a:solidFill>
                <a:effectLst/>
                <a:latin typeface="+mn-lt"/>
                <a:ea typeface="+mn-ea"/>
                <a:cs typeface="+mn-cs"/>
              </a:rPr>
              <a:t>Вконтакте</a:t>
            </a:r>
            <a:r>
              <a:rPr lang="uk-UA" sz="1306" b="0" i="0" kern="1200" dirty="0">
                <a:solidFill>
                  <a:schemeClr val="tx1"/>
                </a:solidFill>
                <a:effectLst/>
                <a:latin typeface="+mn-lt"/>
                <a:ea typeface="+mn-ea"/>
                <a:cs typeface="+mn-cs"/>
              </a:rPr>
              <a:t>", куди йому надіслали особисте повідомлення. "Лінк на повідомлення про суд був відкритий 19 липня з </a:t>
            </a:r>
            <a:r>
              <a:rPr lang="en-US" sz="1306" b="0" i="0" kern="1200" dirty="0">
                <a:solidFill>
                  <a:schemeClr val="tx1"/>
                </a:solidFill>
                <a:effectLst/>
                <a:latin typeface="+mn-lt"/>
                <a:ea typeface="+mn-ea"/>
                <a:cs typeface="+mn-cs"/>
              </a:rPr>
              <a:t>IP</a:t>
            </a:r>
            <a:r>
              <a:rPr lang="uk-UA" sz="1306" b="0" i="0" kern="1200" dirty="0">
                <a:solidFill>
                  <a:schemeClr val="tx1"/>
                </a:solidFill>
                <a:effectLst/>
                <a:latin typeface="+mn-lt"/>
                <a:ea typeface="+mn-ea"/>
                <a:cs typeface="+mn-cs"/>
              </a:rPr>
              <a:t>-адреси у Донецьку. 20 липня профіль був видалений з мережі ВК", - повідомив суддя </a:t>
            </a:r>
            <a:r>
              <a:rPr lang="uk-UA" sz="1306" b="0" i="0" kern="1200" dirty="0" err="1">
                <a:solidFill>
                  <a:schemeClr val="tx1"/>
                </a:solidFill>
                <a:effectLst/>
                <a:latin typeface="+mn-lt"/>
                <a:ea typeface="+mn-ea"/>
                <a:cs typeface="+mn-cs"/>
              </a:rPr>
              <a:t>Стейнхаюс</a:t>
            </a:r>
            <a:r>
              <a:rPr lang="uk-UA" sz="1306" b="0" i="0" kern="1200" dirty="0">
                <a:solidFill>
                  <a:schemeClr val="tx1"/>
                </a:solidFill>
                <a:effectLst/>
                <a:latin typeface="+mn-lt"/>
                <a:ea typeface="+mn-ea"/>
                <a:cs typeface="+mn-cs"/>
              </a:rPr>
              <a:t>.</a:t>
            </a:r>
          </a:p>
          <a:p>
            <a:pPr fontAlgn="base"/>
            <a:endParaRPr lang="en-US" sz="1306" b="0" i="0" kern="1200" dirty="0">
              <a:solidFill>
                <a:schemeClr val="tx1"/>
              </a:solidFill>
              <a:effectLst/>
              <a:latin typeface="+mn-lt"/>
              <a:ea typeface="+mn-ea"/>
              <a:cs typeface="+mn-cs"/>
            </a:endParaRPr>
          </a:p>
          <a:p>
            <a:pPr fontAlgn="base"/>
            <a:r>
              <a:rPr lang="ru-RU" sz="1306" b="0" i="0" kern="1200" dirty="0" err="1">
                <a:solidFill>
                  <a:schemeClr val="tx1"/>
                </a:solidFill>
                <a:effectLst/>
                <a:latin typeface="+mn-lt"/>
                <a:ea typeface="+mn-ea"/>
                <a:cs typeface="+mn-cs"/>
              </a:rPr>
              <a:t>Щодо</a:t>
            </a:r>
            <a:r>
              <a:rPr lang="uk-UA" sz="1306" b="0" i="0" kern="1200" dirty="0">
                <a:solidFill>
                  <a:schemeClr val="tx1"/>
                </a:solidFill>
                <a:effectLst/>
                <a:latin typeface="+mn-lt"/>
                <a:ea typeface="+mn-ea"/>
                <a:cs typeface="+mn-cs"/>
              </a:rPr>
              <a:t> Г. - "Спроба доставити повістку за адресою реєстрації в Москві показала, що там живе  літня жінка і за даними сусідів жоден чоловік тут не з’являвся. Запити, надіслані на </a:t>
            </a:r>
            <a:r>
              <a:rPr lang="en-US" sz="1306" b="0" i="0" kern="1200" dirty="0">
                <a:solidFill>
                  <a:schemeClr val="tx1"/>
                </a:solidFill>
                <a:effectLst/>
                <a:latin typeface="+mn-lt"/>
                <a:ea typeface="+mn-ea"/>
                <a:cs typeface="+mn-cs"/>
              </a:rPr>
              <a:t>Skype </a:t>
            </a:r>
            <a:r>
              <a:rPr lang="uk-UA" sz="1306" b="0" i="0" kern="1200" dirty="0">
                <a:solidFill>
                  <a:schemeClr val="tx1"/>
                </a:solidFill>
                <a:effectLst/>
                <a:latin typeface="+mn-lt"/>
                <a:ea typeface="+mn-ea"/>
                <a:cs typeface="+mn-cs"/>
              </a:rPr>
              <a:t>та </a:t>
            </a:r>
            <a:r>
              <a:rPr lang="en-US" sz="1306" b="0" i="0" kern="1200" dirty="0">
                <a:solidFill>
                  <a:schemeClr val="tx1"/>
                </a:solidFill>
                <a:effectLst/>
                <a:latin typeface="+mn-lt"/>
                <a:ea typeface="+mn-ea"/>
                <a:cs typeface="+mn-cs"/>
              </a:rPr>
              <a:t>e-mail </a:t>
            </a:r>
            <a:r>
              <a:rPr lang="uk-UA" sz="1306" b="0" i="0" kern="1200" dirty="0">
                <a:solidFill>
                  <a:schemeClr val="tx1"/>
                </a:solidFill>
                <a:effectLst/>
                <a:latin typeface="+mn-lt"/>
                <a:ea typeface="+mn-ea"/>
                <a:cs typeface="+mn-cs"/>
              </a:rPr>
              <a:t>лишилися без відповіді", - пояснив суддя. Але згодом Г. сам підтвердив, що знає про дату і місце суду у заяві для російської агенції "</a:t>
            </a:r>
            <a:r>
              <a:rPr lang="uk-UA" sz="1306" b="0" i="0" u="none" strike="noStrike" kern="1200" dirty="0">
                <a:solidFill>
                  <a:schemeClr val="tx1"/>
                </a:solidFill>
                <a:effectLst/>
                <a:latin typeface="+mn-lt"/>
                <a:ea typeface="+mn-ea"/>
                <a:cs typeface="+mn-cs"/>
                <a:hlinkClick r:id="rId4"/>
              </a:rPr>
              <a:t>Інтерфакс</a:t>
            </a:r>
            <a:r>
              <a:rPr lang="uk-UA" sz="1306" b="0" i="0" kern="1200" dirty="0">
                <a:solidFill>
                  <a:schemeClr val="tx1"/>
                </a:solidFill>
                <a:effectLst/>
                <a:latin typeface="+mn-lt"/>
                <a:ea typeface="+mn-ea"/>
                <a:cs typeface="+mn-cs"/>
              </a:rPr>
              <a:t>". Так, "Г. заявив Інтерфаксу що він не з’явиться у суді і запевнив, що він не причетний до збиття літака... і він не визнає юрисдикцію суду", - повідомив суддя </a:t>
            </a:r>
            <a:r>
              <a:rPr lang="uk-UA" sz="1306" b="0" i="0" kern="1200" dirty="0" err="1">
                <a:solidFill>
                  <a:schemeClr val="tx1"/>
                </a:solidFill>
                <a:effectLst/>
                <a:latin typeface="+mn-lt"/>
                <a:ea typeface="+mn-ea"/>
                <a:cs typeface="+mn-cs"/>
              </a:rPr>
              <a:t>Стейнхаюс</a:t>
            </a:r>
            <a:r>
              <a:rPr lang="uk-UA" sz="1306" b="0" i="0" kern="1200" dirty="0">
                <a:solidFill>
                  <a:schemeClr val="tx1"/>
                </a:solidFill>
                <a:effectLst/>
                <a:latin typeface="+mn-lt"/>
                <a:ea typeface="+mn-ea"/>
                <a:cs typeface="+mn-cs"/>
              </a:rPr>
              <a:t>.</a:t>
            </a:r>
          </a:p>
          <a:p>
            <a:pPr fontAlgn="base"/>
            <a:endParaRPr lang="uk-UA" sz="1306" b="0" i="0" kern="1200" dirty="0">
              <a:solidFill>
                <a:schemeClr val="tx1"/>
              </a:solidFill>
              <a:effectLst/>
              <a:latin typeface="+mn-lt"/>
              <a:ea typeface="+mn-ea"/>
              <a:cs typeface="+mn-cs"/>
            </a:endParaRPr>
          </a:p>
          <a:p>
            <a:pPr fontAlgn="base"/>
            <a:r>
              <a:rPr lang="uk-UA" sz="1306" b="0" i="0" kern="1200" dirty="0">
                <a:solidFill>
                  <a:schemeClr val="tx1"/>
                </a:solidFill>
                <a:effectLst/>
                <a:latin typeface="+mn-lt"/>
                <a:ea typeface="+mn-ea"/>
                <a:cs typeface="+mn-cs"/>
              </a:rPr>
              <a:t>На думку прокуратури, це є достатнім, щоби вважати, що підсудні були повідомлені про процес і добровільно не з’явилися на нього, що дає можливість проводити слухання без їхньої участі.</a:t>
            </a:r>
          </a:p>
          <a:p>
            <a:pPr algn="just" fontAlgn="base"/>
            <a:endParaRPr lang="uk-UA" sz="1306" b="0" i="0" kern="1200" dirty="0">
              <a:solidFill>
                <a:schemeClr val="tx1"/>
              </a:solidFill>
              <a:effectLst/>
              <a:latin typeface="+mn-lt"/>
              <a:ea typeface="+mn-ea"/>
              <a:cs typeface="+mn-cs"/>
            </a:endParaRPr>
          </a:p>
          <a:p>
            <a:pPr algn="just"/>
            <a:endParaRPr lang="uk-UA" noProof="0" dirty="0"/>
          </a:p>
          <a:p>
            <a:pPr algn="just"/>
            <a:r>
              <a:rPr lang="uk-UA" noProof="0" dirty="0"/>
              <a:t>Див.: </a:t>
            </a:r>
            <a:r>
              <a:rPr lang="en-US" dirty="0">
                <a:hlinkClick r:id="rId5"/>
              </a:rPr>
              <a:t>https://www.eurointegration.com.ua/news/2020/03/9/7107288/</a:t>
            </a:r>
            <a:endParaRPr lang="ru-RU" i="0" dirty="0"/>
          </a:p>
          <a:p>
            <a:endParaRPr lang="uk-UA" i="0"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12</a:t>
            </a:fld>
            <a:endParaRPr lang="en-US"/>
          </a:p>
        </p:txBody>
      </p:sp>
    </p:spTree>
    <p:extLst>
      <p:ext uri="{BB962C8B-B14F-4D97-AF65-F5344CB8AC3E}">
        <p14:creationId xmlns:p14="http://schemas.microsoft.com/office/powerpoint/2010/main" val="2858695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448E79FA-3076-6D43-89B0-1F58F65000CD}" type="slidenum">
              <a:rPr lang="en-US" smtClean="0"/>
              <a:t>13</a:t>
            </a:fld>
            <a:endParaRPr lang="en-US"/>
          </a:p>
        </p:txBody>
      </p:sp>
    </p:spTree>
    <p:extLst>
      <p:ext uri="{BB962C8B-B14F-4D97-AF65-F5344CB8AC3E}">
        <p14:creationId xmlns:p14="http://schemas.microsoft.com/office/powerpoint/2010/main" val="3382690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 Обкладинка презентації">
    <p:bg>
      <p:bgPr>
        <a:solidFill>
          <a:srgbClr val="00274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5042" y="4604402"/>
            <a:ext cx="10217080" cy="2632992"/>
          </a:xfrm>
        </p:spPr>
        <p:txBody>
          <a:bodyPr anchor="b">
            <a:normAutofit/>
          </a:bodyPr>
          <a:lstStyle>
            <a:lvl1pPr algn="l">
              <a:defRPr sz="7200" b="0" i="0">
                <a:solidFill>
                  <a:schemeClr val="bg1"/>
                </a:solidFill>
                <a:latin typeface="Roboto Condensed Light" charset="0"/>
                <a:ea typeface="Roboto Condensed Light" charset="0"/>
                <a:cs typeface="Roboto Condensed Light" charset="0"/>
              </a:defRPr>
            </a:lvl1pPr>
          </a:lstStyle>
          <a:p>
            <a:r>
              <a:rPr lang="uk-UA" dirty="0"/>
              <a:t>Заголовок презентації</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4771" y="399571"/>
            <a:ext cx="1143440" cy="1394902"/>
          </a:xfrm>
          <a:prstGeom prst="rect">
            <a:avLst/>
          </a:prstGeom>
        </p:spPr>
      </p:pic>
    </p:spTree>
    <p:extLst>
      <p:ext uri="{BB962C8B-B14F-4D97-AF65-F5344CB8AC3E}">
        <p14:creationId xmlns:p14="http://schemas.microsoft.com/office/powerpoint/2010/main" val="141474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Слайд з текстом і списк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 текстом і списком</a:t>
            </a:r>
            <a:endParaRPr lang="en-US" dirty="0"/>
          </a:p>
        </p:txBody>
      </p:sp>
      <p:sp>
        <p:nvSpPr>
          <p:cNvPr id="3" name="Subtitle 2"/>
          <p:cNvSpPr>
            <a:spLocks noGrp="1"/>
          </p:cNvSpPr>
          <p:nvPr>
            <p:ph type="subTitle" idx="1" hasCustomPrompt="1"/>
          </p:nvPr>
        </p:nvSpPr>
        <p:spPr>
          <a:xfrm>
            <a:off x="454771" y="1290594"/>
            <a:ext cx="8061907" cy="2078564"/>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endParaRPr lang="en-US" dirty="0"/>
          </a:p>
          <a:p>
            <a:endParaRPr lang="en-US" dirty="0"/>
          </a:p>
          <a:p>
            <a:endParaRPr lang="uk-UA" dirty="0"/>
          </a:p>
          <a:p>
            <a:endParaRPr lang="uk-UA" dirty="0"/>
          </a:p>
          <a:p>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6" name="Text Placeholder 5"/>
          <p:cNvSpPr>
            <a:spLocks noGrp="1"/>
          </p:cNvSpPr>
          <p:nvPr>
            <p:ph type="body" sz="quarter" idx="14" hasCustomPrompt="1"/>
          </p:nvPr>
        </p:nvSpPr>
        <p:spPr>
          <a:xfrm>
            <a:off x="454025" y="3519488"/>
            <a:ext cx="8062913" cy="2455862"/>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Tree>
    <p:extLst>
      <p:ext uri="{BB962C8B-B14F-4D97-AF65-F5344CB8AC3E}">
        <p14:creationId xmlns:p14="http://schemas.microsoft.com/office/powerpoint/2010/main" val="77565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Слайд розділу з підзаголовком">
    <p:bg>
      <p:bgPr>
        <a:solidFill>
          <a:srgbClr val="0059AA"/>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504928"/>
            <a:ext cx="9085342" cy="591083"/>
          </a:xfrm>
        </p:spPr>
        <p:txBody>
          <a:bodyPr anchor="ctr" anchorCtr="0">
            <a:noAutofit/>
          </a:bodyPr>
          <a:lstStyle>
            <a:lvl1pPr algn="l">
              <a:defRPr sz="4800" b="0" i="0" baseline="0">
                <a:solidFill>
                  <a:schemeClr val="bg1"/>
                </a:solidFill>
                <a:latin typeface="Roboto Condensed Light" charset="0"/>
                <a:ea typeface="Roboto Condensed Light" charset="0"/>
                <a:cs typeface="Roboto Condensed Light" charset="0"/>
              </a:defRPr>
            </a:lvl1pPr>
          </a:lstStyle>
          <a:p>
            <a:r>
              <a:rPr lang="uk-UA" dirty="0"/>
              <a:t>Заголовок розділу</a:t>
            </a:r>
            <a:endParaRPr lang="en-US" dirty="0"/>
          </a:p>
        </p:txBody>
      </p:sp>
      <p:cxnSp>
        <p:nvCxnSpPr>
          <p:cNvPr id="9" name="Straight Connector 8"/>
          <p:cNvCxnSpPr/>
          <p:nvPr userDrawn="1"/>
        </p:nvCxnSpPr>
        <p:spPr>
          <a:xfrm>
            <a:off x="541484" y="6963794"/>
            <a:ext cx="336537"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chemeClr val="bg1"/>
                </a:solidFill>
              </a:rPr>
              <a:t>Верховний Суд</a:t>
            </a:r>
            <a:endParaRPr lang="en-US" sz="1200" dirty="0">
              <a:solidFill>
                <a:schemeClr val="bg1"/>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chemeClr val="bg1"/>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4" name="Text Placeholder 3"/>
          <p:cNvSpPr>
            <a:spLocks noGrp="1"/>
          </p:cNvSpPr>
          <p:nvPr>
            <p:ph type="body" sz="quarter" idx="14" hasCustomPrompt="1"/>
          </p:nvPr>
        </p:nvSpPr>
        <p:spPr>
          <a:xfrm>
            <a:off x="454025" y="1265238"/>
            <a:ext cx="9086850" cy="1158875"/>
          </a:xfrm>
        </p:spPr>
        <p:txBody>
          <a:bodyPr>
            <a:normAutofit/>
          </a:bodyPr>
          <a:lstStyle>
            <a:lvl1pPr marL="0" indent="0">
              <a:buNone/>
              <a:defRPr sz="1800" b="0" i="0">
                <a:solidFill>
                  <a:schemeClr val="bg1"/>
                </a:solidFill>
                <a:latin typeface="Roboto Condensed Light" charset="0"/>
                <a:ea typeface="Roboto Condensed Light" charset="0"/>
                <a:cs typeface="Roboto Condensed Light" charset="0"/>
              </a:defRPr>
            </a:lvl1pPr>
          </a:lstStyle>
          <a:p>
            <a:pPr lvl="0"/>
            <a:r>
              <a:rPr lang="uk-UA" dirty="0"/>
              <a:t>Підзаголовок розділу</a:t>
            </a:r>
            <a:endParaRPr lang="en-US" dirty="0"/>
          </a:p>
        </p:txBody>
      </p:sp>
    </p:spTree>
    <p:extLst>
      <p:ext uri="{BB962C8B-B14F-4D97-AF65-F5344CB8AC3E}">
        <p14:creationId xmlns:p14="http://schemas.microsoft.com/office/powerpoint/2010/main" val="217466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Слайд з текстом і списком (2 колонки)">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 текстом і списком</a:t>
            </a:r>
            <a:endParaRPr lang="en-US" dirty="0"/>
          </a:p>
        </p:txBody>
      </p:sp>
      <p:sp>
        <p:nvSpPr>
          <p:cNvPr id="3" name="Subtitle 2"/>
          <p:cNvSpPr>
            <a:spLocks noGrp="1"/>
          </p:cNvSpPr>
          <p:nvPr>
            <p:ph type="subTitle" idx="1" hasCustomPrompt="1"/>
          </p:nvPr>
        </p:nvSpPr>
        <p:spPr>
          <a:xfrm>
            <a:off x="454771" y="1290594"/>
            <a:ext cx="4765815" cy="846550"/>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uk-UA" dirty="0"/>
              <a:t>Але щоб ви зрозуміли, звідки виникає це хибне уявлення людей, цуратись насолоди і вихваляти</a:t>
            </a:r>
            <a:r>
              <a:rPr lang="en-US" dirty="0"/>
              <a:t>:</a:t>
            </a:r>
          </a:p>
          <a:p>
            <a:endParaRPr lang="uk-UA" dirty="0"/>
          </a:p>
          <a:p>
            <a:endParaRPr lang="uk-UA" dirty="0"/>
          </a:p>
          <a:p>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6" name="Text Placeholder 5"/>
          <p:cNvSpPr>
            <a:spLocks noGrp="1"/>
          </p:cNvSpPr>
          <p:nvPr>
            <p:ph type="body" sz="quarter" idx="14" hasCustomPrompt="1"/>
          </p:nvPr>
        </p:nvSpPr>
        <p:spPr>
          <a:xfrm>
            <a:off x="454025" y="2339274"/>
            <a:ext cx="4766561" cy="2455862"/>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11" name="Text Placeholder 5"/>
          <p:cNvSpPr>
            <a:spLocks noGrp="1"/>
          </p:cNvSpPr>
          <p:nvPr>
            <p:ph type="body" sz="quarter" idx="15" hasCustomPrompt="1"/>
          </p:nvPr>
        </p:nvSpPr>
        <p:spPr>
          <a:xfrm>
            <a:off x="5475111" y="2339274"/>
            <a:ext cx="4766561" cy="2455862"/>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5" name="Text Placeholder 4"/>
          <p:cNvSpPr>
            <a:spLocks noGrp="1"/>
          </p:cNvSpPr>
          <p:nvPr>
            <p:ph type="body" sz="quarter" idx="16" hasCustomPrompt="1"/>
          </p:nvPr>
        </p:nvSpPr>
        <p:spPr>
          <a:xfrm>
            <a:off x="5475849" y="1290638"/>
            <a:ext cx="4765675" cy="846137"/>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r>
              <a:rPr lang="uk-UA" dirty="0"/>
              <a:t>Але щоб ви зрозуміли, звідки виникає це хибне уявлення людей, цуратись насолоди і вихваляти</a:t>
            </a:r>
            <a:r>
              <a:rPr lang="en-US" dirty="0"/>
              <a:t>:</a:t>
            </a:r>
          </a:p>
        </p:txBody>
      </p:sp>
    </p:spTree>
    <p:extLst>
      <p:ext uri="{BB962C8B-B14F-4D97-AF65-F5344CB8AC3E}">
        <p14:creationId xmlns:p14="http://schemas.microsoft.com/office/powerpoint/2010/main" val="698816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Слайд з текстом і списком (3 колонки)">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 текстом і списком</a:t>
            </a:r>
            <a:endParaRPr lang="en-US" dirty="0"/>
          </a:p>
        </p:txBody>
      </p:sp>
      <p:sp>
        <p:nvSpPr>
          <p:cNvPr id="3" name="Subtitle 2"/>
          <p:cNvSpPr>
            <a:spLocks noGrp="1"/>
          </p:cNvSpPr>
          <p:nvPr>
            <p:ph type="subTitle" idx="1" hasCustomPrompt="1"/>
          </p:nvPr>
        </p:nvSpPr>
        <p:spPr>
          <a:xfrm>
            <a:off x="454771" y="1290594"/>
            <a:ext cx="3022076" cy="846550"/>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uk-UA" dirty="0"/>
              <a:t>Але щоб ви зрозуміли, звідки виникає це хибне уявлення</a:t>
            </a:r>
            <a:r>
              <a:rPr lang="en-US" dirty="0"/>
              <a:t>:</a:t>
            </a:r>
          </a:p>
          <a:p>
            <a:endParaRPr lang="uk-UA" dirty="0"/>
          </a:p>
          <a:p>
            <a:endParaRPr lang="uk-UA" dirty="0"/>
          </a:p>
          <a:p>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6" name="Text Placeholder 5"/>
          <p:cNvSpPr>
            <a:spLocks noGrp="1"/>
          </p:cNvSpPr>
          <p:nvPr>
            <p:ph type="body" sz="quarter" idx="14" hasCustomPrompt="1"/>
          </p:nvPr>
        </p:nvSpPr>
        <p:spPr>
          <a:xfrm>
            <a:off x="454026" y="2339274"/>
            <a:ext cx="3022822" cy="2455862"/>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11" name="Text Placeholder 5"/>
          <p:cNvSpPr>
            <a:spLocks noGrp="1"/>
          </p:cNvSpPr>
          <p:nvPr>
            <p:ph type="body" sz="quarter" idx="15" hasCustomPrompt="1"/>
          </p:nvPr>
        </p:nvSpPr>
        <p:spPr>
          <a:xfrm>
            <a:off x="3844221" y="2339274"/>
            <a:ext cx="3036970" cy="2455862"/>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5" name="Text Placeholder 4"/>
          <p:cNvSpPr>
            <a:spLocks noGrp="1"/>
          </p:cNvSpPr>
          <p:nvPr>
            <p:ph type="body" sz="quarter" idx="16" hasCustomPrompt="1"/>
          </p:nvPr>
        </p:nvSpPr>
        <p:spPr>
          <a:xfrm>
            <a:off x="3844220" y="1298705"/>
            <a:ext cx="3036970" cy="846137"/>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r>
              <a:rPr lang="uk-UA" dirty="0"/>
              <a:t>Але щоб ви зрозуміли, звідки виникає це хибне уявлення</a:t>
            </a:r>
            <a:r>
              <a:rPr lang="en-US" dirty="0"/>
              <a:t>:</a:t>
            </a:r>
          </a:p>
        </p:txBody>
      </p:sp>
      <p:sp>
        <p:nvSpPr>
          <p:cNvPr id="12" name="Text Placeholder 4"/>
          <p:cNvSpPr>
            <a:spLocks noGrp="1"/>
          </p:cNvSpPr>
          <p:nvPr>
            <p:ph type="body" sz="quarter" idx="17" hasCustomPrompt="1"/>
          </p:nvPr>
        </p:nvSpPr>
        <p:spPr>
          <a:xfrm>
            <a:off x="7248563" y="1300252"/>
            <a:ext cx="3014773" cy="854776"/>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r>
              <a:rPr lang="uk-UA" dirty="0"/>
              <a:t>Але щоб ви зрозуміли, звідки виникає це хибне уявлення</a:t>
            </a:r>
            <a:r>
              <a:rPr lang="en-US" dirty="0"/>
              <a:t>:</a:t>
            </a:r>
          </a:p>
        </p:txBody>
      </p:sp>
      <p:sp>
        <p:nvSpPr>
          <p:cNvPr id="15" name="Text Placeholder 5"/>
          <p:cNvSpPr>
            <a:spLocks noGrp="1"/>
          </p:cNvSpPr>
          <p:nvPr>
            <p:ph type="body" sz="quarter" idx="18" hasCustomPrompt="1"/>
          </p:nvPr>
        </p:nvSpPr>
        <p:spPr>
          <a:xfrm>
            <a:off x="7248563" y="2339274"/>
            <a:ext cx="3014773" cy="2455862"/>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Tree>
    <p:extLst>
      <p:ext uri="{BB962C8B-B14F-4D97-AF65-F5344CB8AC3E}">
        <p14:creationId xmlns:p14="http://schemas.microsoft.com/office/powerpoint/2010/main" val="713316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Слайд з текстом і списком (4 колонки)">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 текстом і списком</a:t>
            </a:r>
            <a:endParaRPr lang="en-US" dirty="0"/>
          </a:p>
        </p:txBody>
      </p:sp>
      <p:sp>
        <p:nvSpPr>
          <p:cNvPr id="3" name="Subtitle 2"/>
          <p:cNvSpPr>
            <a:spLocks noGrp="1"/>
          </p:cNvSpPr>
          <p:nvPr>
            <p:ph type="subTitle" idx="1" hasCustomPrompt="1"/>
          </p:nvPr>
        </p:nvSpPr>
        <p:spPr>
          <a:xfrm>
            <a:off x="454771" y="1290594"/>
            <a:ext cx="2309694" cy="1039022"/>
          </a:xfrm>
        </p:spPr>
        <p:txBody>
          <a:bodyPr>
            <a:noAutofit/>
          </a:bodyPr>
          <a:lstStyle>
            <a:lvl1pPr marL="0" marR="0" indent="0" algn="l" defTabSz="1008400" rtl="0" eaLnBrk="1" fontAlgn="auto" latinLnBrk="0" hangingPunct="1">
              <a:lnSpc>
                <a:spcPct val="114000"/>
              </a:lnSpc>
              <a:spcBef>
                <a:spcPts val="0"/>
              </a:spcBef>
              <a:spcAft>
                <a:spcPts val="0"/>
              </a:spcAft>
              <a:buClrTx/>
              <a:buSzTx/>
              <a:buFont typeface="Arial" charset="0"/>
              <a:buNone/>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uk-UA" dirty="0"/>
              <a:t>Але щоб ви зрозуміли, звідки виникає це хибне уявлення</a:t>
            </a:r>
            <a:r>
              <a:rPr lang="en-US" dirty="0"/>
              <a:t>:</a:t>
            </a:r>
          </a:p>
          <a:p>
            <a:endParaRPr lang="uk-UA" dirty="0"/>
          </a:p>
          <a:p>
            <a:endParaRPr lang="uk-UA" dirty="0"/>
          </a:p>
          <a:p>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6" name="Text Placeholder 5"/>
          <p:cNvSpPr>
            <a:spLocks noGrp="1"/>
          </p:cNvSpPr>
          <p:nvPr>
            <p:ph type="body" sz="quarter" idx="14" hasCustomPrompt="1"/>
          </p:nvPr>
        </p:nvSpPr>
        <p:spPr>
          <a:xfrm>
            <a:off x="454398" y="2542728"/>
            <a:ext cx="2310439" cy="2560900"/>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11" name="Text Placeholder 5"/>
          <p:cNvSpPr>
            <a:spLocks noGrp="1"/>
          </p:cNvSpPr>
          <p:nvPr>
            <p:ph type="body" sz="quarter" idx="15" hasCustomPrompt="1"/>
          </p:nvPr>
        </p:nvSpPr>
        <p:spPr>
          <a:xfrm>
            <a:off x="2950293" y="2542728"/>
            <a:ext cx="2307266" cy="2560900"/>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5" name="Text Placeholder 4"/>
          <p:cNvSpPr>
            <a:spLocks noGrp="1"/>
          </p:cNvSpPr>
          <p:nvPr>
            <p:ph type="body" sz="quarter" idx="16" hasCustomPrompt="1"/>
          </p:nvPr>
        </p:nvSpPr>
        <p:spPr>
          <a:xfrm>
            <a:off x="2946191" y="1289047"/>
            <a:ext cx="2307265" cy="1040569"/>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r>
              <a:rPr lang="uk-UA" dirty="0"/>
              <a:t>Але щоб ви зрозуміли, звідки виникає це хибне уявлення</a:t>
            </a:r>
            <a:r>
              <a:rPr lang="en-US" dirty="0"/>
              <a:t>:</a:t>
            </a:r>
          </a:p>
        </p:txBody>
      </p:sp>
      <p:sp>
        <p:nvSpPr>
          <p:cNvPr id="12" name="Text Placeholder 4"/>
          <p:cNvSpPr>
            <a:spLocks noGrp="1"/>
          </p:cNvSpPr>
          <p:nvPr>
            <p:ph type="body" sz="quarter" idx="17" hasCustomPrompt="1"/>
          </p:nvPr>
        </p:nvSpPr>
        <p:spPr>
          <a:xfrm>
            <a:off x="5435182" y="1290594"/>
            <a:ext cx="2299060" cy="1039022"/>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r>
              <a:rPr lang="uk-UA" dirty="0"/>
              <a:t>Але щоб ви зрозуміли, звідки виникає це хибне уявлення</a:t>
            </a:r>
            <a:r>
              <a:rPr lang="en-US" dirty="0"/>
              <a:t>:</a:t>
            </a:r>
          </a:p>
        </p:txBody>
      </p:sp>
      <p:sp>
        <p:nvSpPr>
          <p:cNvPr id="15" name="Text Placeholder 5"/>
          <p:cNvSpPr>
            <a:spLocks noGrp="1"/>
          </p:cNvSpPr>
          <p:nvPr>
            <p:ph type="body" sz="quarter" idx="18" hasCustomPrompt="1"/>
          </p:nvPr>
        </p:nvSpPr>
        <p:spPr>
          <a:xfrm>
            <a:off x="5428279" y="2542728"/>
            <a:ext cx="2306273" cy="2560900"/>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
        <p:nvSpPr>
          <p:cNvPr id="16" name="Text Placeholder 4"/>
          <p:cNvSpPr>
            <a:spLocks noGrp="1"/>
          </p:cNvSpPr>
          <p:nvPr>
            <p:ph type="body" sz="quarter" idx="19" hasCustomPrompt="1"/>
          </p:nvPr>
        </p:nvSpPr>
        <p:spPr>
          <a:xfrm>
            <a:off x="7915969" y="1289046"/>
            <a:ext cx="2347367" cy="1040570"/>
          </a:xfrm>
        </p:spPr>
        <p:txBody>
          <a:bodyPr>
            <a:noAutofit/>
          </a:bodyPr>
          <a:lstStyle>
            <a:lvl1pPr marL="0" indent="0">
              <a:lnSpc>
                <a:spcPct val="113000"/>
              </a:lnSpc>
              <a:spcBef>
                <a:spcPts val="0"/>
              </a:spcBef>
              <a:buNone/>
              <a:defRPr sz="1800" b="0" i="0">
                <a:latin typeface="Roboto Condensed Light" charset="0"/>
                <a:ea typeface="Roboto Condensed Light" charset="0"/>
                <a:cs typeface="Roboto Condensed Light" charset="0"/>
              </a:defRPr>
            </a:lvl1pPr>
            <a:lvl2pPr marL="504200" indent="0">
              <a:buNone/>
              <a:defRPr sz="1800"/>
            </a:lvl2pPr>
            <a:lvl3pPr marL="1008400" indent="0">
              <a:buNone/>
              <a:defRPr sz="1800"/>
            </a:lvl3pPr>
            <a:lvl4pPr marL="1512601" indent="0">
              <a:buNone/>
              <a:defRPr sz="1800"/>
            </a:lvl4pPr>
            <a:lvl5pPr marL="2016801" indent="0">
              <a:buNone/>
              <a:defRPr sz="1800"/>
            </a:lvl5pPr>
          </a:lstStyle>
          <a:p>
            <a:r>
              <a:rPr lang="uk-UA" dirty="0"/>
              <a:t>Але щоб ви зрозуміли, звідки виникає це хибне уявлення</a:t>
            </a:r>
            <a:r>
              <a:rPr lang="en-US" dirty="0"/>
              <a:t>:</a:t>
            </a:r>
          </a:p>
        </p:txBody>
      </p:sp>
      <p:sp>
        <p:nvSpPr>
          <p:cNvPr id="17" name="Text Placeholder 5"/>
          <p:cNvSpPr>
            <a:spLocks noGrp="1"/>
          </p:cNvSpPr>
          <p:nvPr>
            <p:ph type="body" sz="quarter" idx="20" hasCustomPrompt="1"/>
          </p:nvPr>
        </p:nvSpPr>
        <p:spPr>
          <a:xfrm>
            <a:off x="7915969" y="2542728"/>
            <a:ext cx="2347367" cy="2560900"/>
          </a:xfrm>
        </p:spPr>
        <p:txBody>
          <a:bodyPr>
            <a:normAutofit/>
          </a:bodyPr>
          <a:lstStyle>
            <a:lvl1pPr>
              <a:lnSpc>
                <a:spcPct val="114000"/>
              </a:lnSpc>
              <a:spcBef>
                <a:spcPts val="0"/>
              </a:spcBef>
              <a:defRPr sz="1800" b="0" i="0">
                <a:solidFill>
                  <a:schemeClr val="tx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Tree>
    <p:extLst>
      <p:ext uri="{BB962C8B-B14F-4D97-AF65-F5344CB8AC3E}">
        <p14:creationId xmlns:p14="http://schemas.microsoft.com/office/powerpoint/2010/main" val="2143636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Слайд з фотографією">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4553165"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454772" y="1290593"/>
            <a:ext cx="4553164" cy="3606721"/>
          </a:xfrm>
        </p:spPr>
        <p:txBody>
          <a:bodyPr>
            <a:noAutofit/>
          </a:bodyPr>
          <a:lstStyle>
            <a:lvl1pPr marL="0" indent="0" algn="l">
              <a:lnSpc>
                <a:spcPct val="114000"/>
              </a:lnSpc>
              <a:spcBef>
                <a:spcPts val="0"/>
              </a:spcBef>
              <a:buNone/>
              <a:defRPr sz="1800" b="0" i="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11" name="Picture Placeholder 5"/>
          <p:cNvSpPr>
            <a:spLocks noGrp="1"/>
          </p:cNvSpPr>
          <p:nvPr>
            <p:ph type="pic" sz="quarter" idx="14" hasCustomPrompt="1"/>
          </p:nvPr>
        </p:nvSpPr>
        <p:spPr>
          <a:xfrm>
            <a:off x="5421313" y="468313"/>
            <a:ext cx="4778375" cy="6576372"/>
          </a:xfrm>
        </p:spPr>
        <p:txBody>
          <a:bodyPr>
            <a:normAutofit/>
          </a:bodyPr>
          <a:lstStyle>
            <a:lvl1pPr>
              <a:defRPr sz="1800" b="0" i="0">
                <a:solidFill>
                  <a:srgbClr val="00274E"/>
                </a:solidFill>
                <a:latin typeface="Roboto Condensed Light" charset="0"/>
                <a:ea typeface="Roboto Condensed Light" charset="0"/>
                <a:cs typeface="Roboto Condensed Light" charset="0"/>
              </a:defRPr>
            </a:lvl1pPr>
          </a:lstStyle>
          <a:p>
            <a:r>
              <a:rPr lang="uk-UA" dirty="0"/>
              <a:t>Картинка</a:t>
            </a:r>
            <a:endParaRPr lang="en-US" dirty="0"/>
          </a:p>
        </p:txBody>
      </p:sp>
    </p:spTree>
    <p:extLst>
      <p:ext uri="{BB962C8B-B14F-4D97-AF65-F5344CB8AC3E}">
        <p14:creationId xmlns:p14="http://schemas.microsoft.com/office/powerpoint/2010/main" val="458228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 Слайд з фотографією (2 фото)">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4553165"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454772" y="1290593"/>
            <a:ext cx="4553164" cy="3606721"/>
          </a:xfrm>
        </p:spPr>
        <p:txBody>
          <a:bodyPr>
            <a:noAutofit/>
          </a:bodyPr>
          <a:lstStyle>
            <a:lvl1pPr marL="0" indent="0" algn="l">
              <a:lnSpc>
                <a:spcPct val="114000"/>
              </a:lnSpc>
              <a:spcBef>
                <a:spcPts val="0"/>
              </a:spcBef>
              <a:buNone/>
              <a:defRPr sz="1800" b="0" i="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11" name="Picture Placeholder 5"/>
          <p:cNvSpPr>
            <a:spLocks noGrp="1"/>
          </p:cNvSpPr>
          <p:nvPr>
            <p:ph type="pic" sz="quarter" idx="14" hasCustomPrompt="1"/>
          </p:nvPr>
        </p:nvSpPr>
        <p:spPr>
          <a:xfrm>
            <a:off x="5421313" y="468313"/>
            <a:ext cx="4778375" cy="3242450"/>
          </a:xfrm>
        </p:spPr>
        <p:txBody>
          <a:bodyPr>
            <a:normAutofit/>
          </a:bodyPr>
          <a:lstStyle>
            <a:lvl1pPr>
              <a:defRPr sz="1800" b="0" i="0">
                <a:solidFill>
                  <a:srgbClr val="00274E"/>
                </a:solidFill>
                <a:latin typeface="Roboto Condensed Light" charset="0"/>
                <a:ea typeface="Roboto Condensed Light" charset="0"/>
                <a:cs typeface="Roboto Condensed Light" charset="0"/>
              </a:defRPr>
            </a:lvl1pPr>
          </a:lstStyle>
          <a:p>
            <a:r>
              <a:rPr lang="uk-UA" dirty="0"/>
              <a:t>Картинка</a:t>
            </a:r>
            <a:endParaRPr lang="en-US" dirty="0"/>
          </a:p>
        </p:txBody>
      </p:sp>
      <p:sp>
        <p:nvSpPr>
          <p:cNvPr id="15" name="Picture Placeholder 5"/>
          <p:cNvSpPr>
            <a:spLocks noGrp="1"/>
          </p:cNvSpPr>
          <p:nvPr>
            <p:ph type="pic" sz="quarter" idx="15" hasCustomPrompt="1"/>
          </p:nvPr>
        </p:nvSpPr>
        <p:spPr>
          <a:xfrm>
            <a:off x="5421313" y="3808575"/>
            <a:ext cx="4778375" cy="3242450"/>
          </a:xfrm>
        </p:spPr>
        <p:txBody>
          <a:bodyPr>
            <a:normAutofit/>
          </a:bodyPr>
          <a:lstStyle>
            <a:lvl1pPr>
              <a:defRPr sz="1800" b="0" i="0">
                <a:solidFill>
                  <a:srgbClr val="00274E"/>
                </a:solidFill>
                <a:latin typeface="Roboto Condensed Light" charset="0"/>
                <a:ea typeface="Roboto Condensed Light" charset="0"/>
                <a:cs typeface="Roboto Condensed Light" charset="0"/>
              </a:defRPr>
            </a:lvl1pPr>
          </a:lstStyle>
          <a:p>
            <a:r>
              <a:rPr lang="uk-UA" dirty="0"/>
              <a:t>Картинка</a:t>
            </a:r>
            <a:endParaRPr lang="en-US" dirty="0"/>
          </a:p>
        </p:txBody>
      </p:sp>
    </p:spTree>
    <p:extLst>
      <p:ext uri="{BB962C8B-B14F-4D97-AF65-F5344CB8AC3E}">
        <p14:creationId xmlns:p14="http://schemas.microsoft.com/office/powerpoint/2010/main" val="73023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Слайд з текст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3" name="Subtitle 2"/>
          <p:cNvSpPr>
            <a:spLocks noGrp="1"/>
          </p:cNvSpPr>
          <p:nvPr>
            <p:ph type="subTitle" idx="1" hasCustomPrompt="1"/>
          </p:nvPr>
        </p:nvSpPr>
        <p:spPr>
          <a:xfrm>
            <a:off x="454771" y="1290593"/>
            <a:ext cx="8016479" cy="3606721"/>
          </a:xfrm>
        </p:spPr>
        <p:txBody>
          <a:bodyPr>
            <a:noAutofit/>
          </a:bodyPr>
          <a:lstStyle>
            <a:lvl1pPr marL="0" indent="0" algn="l">
              <a:lnSpc>
                <a:spcPct val="114000"/>
              </a:lnSpc>
              <a:spcBef>
                <a:spcPts val="0"/>
              </a:spcBef>
              <a:buNone/>
              <a:defRPr sz="1800" b="0" i="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 який відкрив істину, якого я б назвав зодчим щасливого життя. Дійсно, ніхто не відкидає, не зневажає, не уникає насолод тільки через те, що це насолоди, але лише через те, що тих, хто не вміє розумно вдаватися насолоді, осягають великі страждання.</a:t>
            </a:r>
          </a:p>
          <a:p>
            <a:r>
              <a:rPr lang="uk-UA" dirty="0"/>
              <a:t> </a:t>
            </a:r>
          </a:p>
          <a:p>
            <a:r>
              <a:rPr lang="uk-UA" dirty="0"/>
              <a:t>Так само як немає нікого, хто полюбивши, вважав і зажадав би саме страждання тільки за те, що це страждання, а не тому, що інший раз виникають такі обставини, коли страждання і біль приносять якесь і чималу насолоду. </a:t>
            </a:r>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102287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Слайд розділу">
    <p:bg>
      <p:bgPr>
        <a:solidFill>
          <a:srgbClr val="0059AA"/>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504928"/>
            <a:ext cx="9085342" cy="591083"/>
          </a:xfrm>
        </p:spPr>
        <p:txBody>
          <a:bodyPr anchor="ctr" anchorCtr="0">
            <a:noAutofit/>
          </a:bodyPr>
          <a:lstStyle>
            <a:lvl1pPr algn="l">
              <a:defRPr sz="4800" b="0" i="0" baseline="0">
                <a:solidFill>
                  <a:schemeClr val="bg1"/>
                </a:solidFill>
                <a:latin typeface="Roboto Condensed Light" charset="0"/>
                <a:ea typeface="Roboto Condensed Light" charset="0"/>
                <a:cs typeface="Roboto Condensed Light" charset="0"/>
              </a:defRPr>
            </a:lvl1pPr>
          </a:lstStyle>
          <a:p>
            <a:r>
              <a:rPr lang="uk-UA" dirty="0"/>
              <a:t>Заголовок розділу</a:t>
            </a:r>
            <a:endParaRPr lang="en-US" dirty="0"/>
          </a:p>
        </p:txBody>
      </p:sp>
      <p:cxnSp>
        <p:nvCxnSpPr>
          <p:cNvPr id="9" name="Straight Connector 8"/>
          <p:cNvCxnSpPr/>
          <p:nvPr userDrawn="1"/>
        </p:nvCxnSpPr>
        <p:spPr>
          <a:xfrm>
            <a:off x="541484" y="6963794"/>
            <a:ext cx="336537"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chemeClr val="bg1"/>
                </a:solidFill>
              </a:rPr>
              <a:t>Верховний Суд</a:t>
            </a:r>
            <a:endParaRPr lang="en-US" sz="1200" dirty="0">
              <a:solidFill>
                <a:schemeClr val="bg1"/>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chemeClr val="bg1"/>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2084259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Слайд з інфографікою #1">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 з </a:t>
            </a:r>
            <a:r>
              <a:rPr lang="uk-UA" dirty="0" err="1"/>
              <a:t>інфографікою</a:t>
            </a:r>
            <a:r>
              <a:rPr lang="uk-UA" dirty="0"/>
              <a:t> #1</a:t>
            </a:r>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7" name="Chart Placeholder 6"/>
          <p:cNvSpPr>
            <a:spLocks noGrp="1"/>
          </p:cNvSpPr>
          <p:nvPr>
            <p:ph type="chart" sz="quarter" idx="14"/>
          </p:nvPr>
        </p:nvSpPr>
        <p:spPr>
          <a:xfrm>
            <a:off x="454025" y="1381125"/>
            <a:ext cx="8745538" cy="4946650"/>
          </a:xfrm>
        </p:spPr>
        <p:txBody>
          <a:bodyPr>
            <a:normAutofit/>
          </a:bodyPr>
          <a:lstStyle>
            <a:lvl1pPr>
              <a:defRPr sz="2400" b="0" i="0">
                <a:solidFill>
                  <a:srgbClr val="00274E"/>
                </a:solidFill>
                <a:latin typeface="Roboto Condensed Light" charset="0"/>
                <a:ea typeface="Roboto Condensed Light" charset="0"/>
                <a:cs typeface="Roboto Condensed Light" charset="0"/>
              </a:defRPr>
            </a:lvl1pPr>
          </a:lstStyle>
          <a:p>
            <a:endParaRPr lang="en-US"/>
          </a:p>
        </p:txBody>
      </p:sp>
    </p:spTree>
    <p:extLst>
      <p:ext uri="{BB962C8B-B14F-4D97-AF65-F5344CB8AC3E}">
        <p14:creationId xmlns:p14="http://schemas.microsoft.com/office/powerpoint/2010/main" val="1416902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Слайд з інфографікою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 з </a:t>
            </a:r>
            <a:r>
              <a:rPr lang="uk-UA" dirty="0" err="1"/>
              <a:t>інфографікою</a:t>
            </a:r>
            <a:r>
              <a:rPr lang="uk-UA" dirty="0"/>
              <a:t> #</a:t>
            </a:r>
            <a:r>
              <a:rPr lang="en-US" dirty="0"/>
              <a:t>2</a:t>
            </a:r>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7" name="Chart Placeholder 6"/>
          <p:cNvSpPr>
            <a:spLocks noGrp="1"/>
          </p:cNvSpPr>
          <p:nvPr>
            <p:ph type="chart" sz="quarter" idx="14"/>
          </p:nvPr>
        </p:nvSpPr>
        <p:spPr>
          <a:xfrm>
            <a:off x="454024" y="1381125"/>
            <a:ext cx="9809311" cy="4946650"/>
          </a:xfrm>
        </p:spPr>
        <p:txBody>
          <a:bodyPr>
            <a:normAutofit/>
          </a:bodyPr>
          <a:lstStyle>
            <a:lvl1pPr>
              <a:defRPr sz="2400" b="0" i="0">
                <a:solidFill>
                  <a:srgbClr val="00274E"/>
                </a:solidFill>
                <a:latin typeface="Roboto Condensed Light" charset="0"/>
                <a:ea typeface="Roboto Condensed Light" charset="0"/>
                <a:cs typeface="Roboto Condensed Light" charset="0"/>
              </a:defRPr>
            </a:lvl1pPr>
          </a:lstStyle>
          <a:p>
            <a:endParaRPr lang="en-US"/>
          </a:p>
        </p:txBody>
      </p:sp>
    </p:spTree>
    <p:extLst>
      <p:ext uri="{BB962C8B-B14F-4D97-AF65-F5344CB8AC3E}">
        <p14:creationId xmlns:p14="http://schemas.microsoft.com/office/powerpoint/2010/main" val="702764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Акцент-слайд з текстом і списком">
    <p:bg>
      <p:bgPr>
        <a:solidFill>
          <a:srgbClr val="00274E"/>
        </a:solid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chemeClr val="bg1"/>
                </a:solidFill>
                <a:latin typeface="Roboto Condensed Light" charset="0"/>
                <a:ea typeface="Roboto Condensed Light" charset="0"/>
                <a:cs typeface="Roboto Condensed Light" charset="0"/>
              </a:defRPr>
            </a:lvl1pPr>
          </a:lstStyle>
          <a:p>
            <a:r>
              <a:rPr lang="uk-UA" dirty="0"/>
              <a:t>Заголовок слайду</a:t>
            </a:r>
            <a:endParaRPr lang="en-US" dirty="0"/>
          </a:p>
        </p:txBody>
      </p:sp>
      <p:sp>
        <p:nvSpPr>
          <p:cNvPr id="5" name="Subtitle 2"/>
          <p:cNvSpPr>
            <a:spLocks noGrp="1"/>
          </p:cNvSpPr>
          <p:nvPr>
            <p:ph type="subTitle" idx="1" hasCustomPrompt="1"/>
          </p:nvPr>
        </p:nvSpPr>
        <p:spPr>
          <a:xfrm>
            <a:off x="454771" y="1290594"/>
            <a:ext cx="9412243" cy="1590830"/>
          </a:xfrm>
        </p:spPr>
        <p:txBody>
          <a:bodyPr>
            <a:noAutofit/>
          </a:bodyPr>
          <a:lstStyle>
            <a:lvl1pPr marL="0" indent="0" algn="l">
              <a:lnSpc>
                <a:spcPct val="114000"/>
              </a:lnSpc>
              <a:spcBef>
                <a:spcPts val="0"/>
              </a:spcBef>
              <a:buNone/>
              <a:defRPr sz="2600" b="0" i="0">
                <a:solidFill>
                  <a:schemeClr val="bg1"/>
                </a:solidFill>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 що саме говорив цей чоловік</a:t>
            </a:r>
            <a:r>
              <a:rPr lang="en-US" dirty="0"/>
              <a:t>.</a:t>
            </a:r>
          </a:p>
        </p:txBody>
      </p:sp>
      <p:cxnSp>
        <p:nvCxnSpPr>
          <p:cNvPr id="6" name="Straight Connector 5"/>
          <p:cNvCxnSpPr/>
          <p:nvPr userDrawn="1"/>
        </p:nvCxnSpPr>
        <p:spPr>
          <a:xfrm>
            <a:off x="541484" y="6963794"/>
            <a:ext cx="336537"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8"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chemeClr val="bg1"/>
                </a:solidFill>
              </a:rPr>
              <a:t>Верховний Суд</a:t>
            </a:r>
            <a:endParaRPr lang="en-US" sz="1200" dirty="0">
              <a:solidFill>
                <a:schemeClr val="bg1"/>
              </a:solidFill>
            </a:endParaRPr>
          </a:p>
        </p:txBody>
      </p:sp>
      <p:sp>
        <p:nvSpPr>
          <p:cNvPr id="9" name="Slide Number Placeholder 5"/>
          <p:cNvSpPr>
            <a:spLocks noGrp="1"/>
          </p:cNvSpPr>
          <p:nvPr>
            <p:ph type="sldNum" sz="quarter" idx="12"/>
          </p:nvPr>
        </p:nvSpPr>
        <p:spPr>
          <a:xfrm>
            <a:off x="7858392" y="6570286"/>
            <a:ext cx="2404944" cy="402652"/>
          </a:xfrm>
        </p:spPr>
        <p:txBody>
          <a:bodyPr/>
          <a:lstStyle>
            <a:lvl1pPr>
              <a:defRPr sz="1200" b="0" i="0">
                <a:solidFill>
                  <a:schemeClr val="bg1"/>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10" name="Text Placeholder 5"/>
          <p:cNvSpPr>
            <a:spLocks noGrp="1"/>
          </p:cNvSpPr>
          <p:nvPr>
            <p:ph type="body" sz="quarter" idx="14" hasCustomPrompt="1"/>
          </p:nvPr>
        </p:nvSpPr>
        <p:spPr>
          <a:xfrm>
            <a:off x="454398" y="3133775"/>
            <a:ext cx="6371704" cy="2560900"/>
          </a:xfrm>
        </p:spPr>
        <p:txBody>
          <a:bodyPr>
            <a:normAutofit/>
          </a:bodyPr>
          <a:lstStyle>
            <a:lvl1pPr>
              <a:lnSpc>
                <a:spcPct val="114000"/>
              </a:lnSpc>
              <a:spcBef>
                <a:spcPts val="0"/>
              </a:spcBef>
              <a:defRPr sz="2600" b="0" i="0">
                <a:solidFill>
                  <a:schemeClr val="bg1"/>
                </a:solidFill>
                <a:latin typeface="Roboto Condensed Light" charset="0"/>
                <a:ea typeface="Roboto Condensed Light" charset="0"/>
                <a:cs typeface="Roboto Condensed Light" charset="0"/>
              </a:defRPr>
            </a:lvl1pPr>
          </a:lstStyle>
          <a:p>
            <a:pPr lvl="0"/>
            <a:r>
              <a:rPr lang="uk-UA" dirty="0"/>
              <a:t>Перше твердження</a:t>
            </a:r>
            <a:endParaRPr lang="en-US" dirty="0"/>
          </a:p>
        </p:txBody>
      </p:sp>
    </p:spTree>
    <p:extLst>
      <p:ext uri="{BB962C8B-B14F-4D97-AF65-F5344CB8AC3E}">
        <p14:creationId xmlns:p14="http://schemas.microsoft.com/office/powerpoint/2010/main" val="250188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Акцент-слайд з цитатою">
    <p:bg>
      <p:bgPr>
        <a:solidFill>
          <a:srgbClr val="0059AA"/>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541484" y="6963794"/>
            <a:ext cx="336537" cy="0"/>
          </a:xfrm>
          <a:prstGeom prst="line">
            <a:avLst/>
          </a:prstGeom>
          <a:ln w="14224">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chemeClr val="bg1"/>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8"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chemeClr val="bg1"/>
                </a:solidFill>
              </a:rPr>
              <a:t>Верховний Суд</a:t>
            </a:r>
            <a:endParaRPr lang="en-US" sz="1200" dirty="0">
              <a:solidFill>
                <a:schemeClr val="bg1"/>
              </a:solidFill>
            </a:endParaRPr>
          </a:p>
        </p:txBody>
      </p:sp>
      <p:sp>
        <p:nvSpPr>
          <p:cNvPr id="9" name="Slide Number Placeholder 5"/>
          <p:cNvSpPr>
            <a:spLocks noGrp="1"/>
          </p:cNvSpPr>
          <p:nvPr>
            <p:ph type="sldNum" sz="quarter" idx="12"/>
          </p:nvPr>
        </p:nvSpPr>
        <p:spPr>
          <a:xfrm>
            <a:off x="7858392" y="6570286"/>
            <a:ext cx="2404944" cy="402652"/>
          </a:xfrm>
        </p:spPr>
        <p:txBody>
          <a:bodyPr/>
          <a:lstStyle>
            <a:lvl1pPr>
              <a:defRPr sz="1200" b="0" i="0">
                <a:solidFill>
                  <a:schemeClr val="bg1"/>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12" name="Title 1"/>
          <p:cNvSpPr>
            <a:spLocks noGrp="1"/>
          </p:cNvSpPr>
          <p:nvPr>
            <p:ph type="ctrTitle" hasCustomPrompt="1"/>
          </p:nvPr>
        </p:nvSpPr>
        <p:spPr>
          <a:xfrm>
            <a:off x="454771" y="387545"/>
            <a:ext cx="9085342" cy="4503432"/>
          </a:xfrm>
        </p:spPr>
        <p:txBody>
          <a:bodyPr anchor="ctr" anchorCtr="0">
            <a:noAutofit/>
          </a:bodyPr>
          <a:lstStyle>
            <a:lvl1pPr algn="l">
              <a:defRPr sz="4800" b="0" i="0" baseline="0">
                <a:solidFill>
                  <a:schemeClr val="bg1"/>
                </a:solidFill>
                <a:latin typeface="Roboto Condensed Light" charset="0"/>
                <a:ea typeface="Roboto Condensed Light" charset="0"/>
                <a:cs typeface="Roboto Condensed Light" charset="0"/>
              </a:defRPr>
            </a:lvl1pPr>
          </a:lstStyle>
          <a:p>
            <a:r>
              <a:rPr lang="uk-UA" dirty="0"/>
              <a:t>Але щоб ви зрозуміли, звідки виникає це хибне уявлення людей, цуратись насолоди і вихваляти страждання, я розкрию перед вами всю картину і </a:t>
            </a:r>
            <a:r>
              <a:rPr lang="uk-UA" dirty="0" err="1"/>
              <a:t>роз’ясню</a:t>
            </a:r>
            <a:r>
              <a:rPr lang="uk-UA" dirty="0"/>
              <a:t>.</a:t>
            </a:r>
            <a:br>
              <a:rPr lang="uk-UA" dirty="0"/>
            </a:br>
            <a:r>
              <a:rPr lang="uk-UA" dirty="0"/>
              <a:t>саме говорив цей чоловік, який відкрив істину, якого я б назвав.</a:t>
            </a:r>
            <a:endParaRPr lang="en-US" dirty="0"/>
          </a:p>
        </p:txBody>
      </p:sp>
    </p:spTree>
    <p:extLst>
      <p:ext uri="{BB962C8B-B14F-4D97-AF65-F5344CB8AC3E}">
        <p14:creationId xmlns:p14="http://schemas.microsoft.com/office/powerpoint/2010/main" val="188614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Слайд з таблицею">
    <p:bg>
      <p:bgPr>
        <a:solidFill>
          <a:srgbClr val="EFE7E3"/>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 з таблицею</a:t>
            </a:r>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
        <p:nvSpPr>
          <p:cNvPr id="10" name="Table Placeholder 3"/>
          <p:cNvSpPr>
            <a:spLocks noGrp="1"/>
          </p:cNvSpPr>
          <p:nvPr>
            <p:ph type="tbl" sz="quarter" idx="15"/>
          </p:nvPr>
        </p:nvSpPr>
        <p:spPr>
          <a:xfrm>
            <a:off x="454025" y="1381125"/>
            <a:ext cx="9809163" cy="4946650"/>
          </a:xfrm>
        </p:spPr>
        <p:txBody>
          <a:bodyPr>
            <a:normAutofit/>
          </a:bodyPr>
          <a:lstStyle>
            <a:lvl1pPr>
              <a:defRPr sz="1800" b="0" i="0">
                <a:solidFill>
                  <a:srgbClr val="00274E"/>
                </a:solidFill>
                <a:latin typeface="Roboto Condensed Light" charset="0"/>
                <a:ea typeface="Roboto Condensed Light" charset="0"/>
                <a:cs typeface="Roboto Condensed Light" charset="0"/>
              </a:defRPr>
            </a:lvl1pPr>
          </a:lstStyle>
          <a:p>
            <a:endParaRPr lang="en-US" dirty="0"/>
          </a:p>
        </p:txBody>
      </p:sp>
    </p:spTree>
    <p:extLst>
      <p:ext uri="{BB962C8B-B14F-4D97-AF65-F5344CB8AC3E}">
        <p14:creationId xmlns:p14="http://schemas.microsoft.com/office/powerpoint/2010/main" val="1366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Слайд зі списком">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4771" y="376912"/>
            <a:ext cx="9085342" cy="591083"/>
          </a:xfrm>
        </p:spPr>
        <p:txBody>
          <a:bodyPr anchor="ctr" anchorCtr="0">
            <a:normAutofit/>
          </a:bodyPr>
          <a:lstStyle>
            <a:lvl1pPr algn="l">
              <a:defRPr sz="3600" b="0" i="0" baseline="0">
                <a:solidFill>
                  <a:srgbClr val="00274E"/>
                </a:solidFill>
                <a:latin typeface="Roboto Condensed Light" charset="0"/>
                <a:ea typeface="Roboto Condensed Light" charset="0"/>
                <a:cs typeface="Roboto Condensed Light" charset="0"/>
              </a:defRPr>
            </a:lvl1pPr>
          </a:lstStyle>
          <a:p>
            <a:r>
              <a:rPr lang="uk-UA" dirty="0"/>
              <a:t>Заголовок слайду</a:t>
            </a:r>
            <a:r>
              <a:rPr lang="en-US" dirty="0"/>
              <a:t> </a:t>
            </a:r>
            <a:r>
              <a:rPr lang="uk-UA" dirty="0"/>
              <a:t>зі списком</a:t>
            </a:r>
            <a:endParaRPr lang="en-US" dirty="0"/>
          </a:p>
        </p:txBody>
      </p:sp>
      <p:sp>
        <p:nvSpPr>
          <p:cNvPr id="3" name="Subtitle 2"/>
          <p:cNvSpPr>
            <a:spLocks noGrp="1"/>
          </p:cNvSpPr>
          <p:nvPr>
            <p:ph type="subTitle" idx="1" hasCustomPrompt="1"/>
          </p:nvPr>
        </p:nvSpPr>
        <p:spPr>
          <a:xfrm>
            <a:off x="454772" y="1290593"/>
            <a:ext cx="3776986" cy="3606721"/>
          </a:xfrm>
        </p:spPr>
        <p:txBody>
          <a:bodyPr>
            <a:noAutofit/>
          </a:bodyPr>
          <a:lstStyle>
            <a:lvl1pPr marL="285750" marR="0" indent="-285750" algn="l" defTabSz="1008400" rtl="0" eaLnBrk="1" fontAlgn="auto" latinLnBrk="0" hangingPunct="1">
              <a:lnSpc>
                <a:spcPct val="114000"/>
              </a:lnSpc>
              <a:spcBef>
                <a:spcPts val="0"/>
              </a:spcBef>
              <a:spcAft>
                <a:spcPts val="0"/>
              </a:spcAft>
              <a:buClrTx/>
              <a:buSzTx/>
              <a:buFont typeface="Arial" charset="0"/>
              <a:buChar char="•"/>
              <a:tabLst/>
              <a:defRPr sz="1800" b="0" i="0" baseline="0">
                <a:latin typeface="Roboto Condensed Light" charset="0"/>
                <a:ea typeface="Roboto Condensed Light" charset="0"/>
                <a:cs typeface="Roboto Condensed Light" charset="0"/>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uk-UA" dirty="0"/>
              <a:t>Але щоб ви зрозуміли, звідки виникає це хибне уявлення людей</a:t>
            </a:r>
          </a:p>
          <a:p>
            <a:r>
              <a:rPr lang="uk-UA" dirty="0"/>
              <a:t>Але щоб ви зрозуміли, звідки виникає це хибне уявлення людей</a:t>
            </a:r>
            <a:endParaRPr lang="en-US" dirty="0"/>
          </a:p>
          <a:p>
            <a:r>
              <a:rPr lang="uk-UA" dirty="0"/>
              <a:t>Але щоб ви зрозуміли, звідки виникає це хибне уявлення людей</a:t>
            </a:r>
            <a:endParaRPr lang="en-US" dirty="0"/>
          </a:p>
          <a:p>
            <a:endParaRPr lang="uk-UA" dirty="0"/>
          </a:p>
          <a:p>
            <a:endParaRPr lang="uk-UA" dirty="0"/>
          </a:p>
          <a:p>
            <a:endParaRPr lang="en-US" dirty="0"/>
          </a:p>
        </p:txBody>
      </p:sp>
      <p:cxnSp>
        <p:nvCxnSpPr>
          <p:cNvPr id="9" name="Straight Connector 8"/>
          <p:cNvCxnSpPr/>
          <p:nvPr userDrawn="1"/>
        </p:nvCxnSpPr>
        <p:spPr>
          <a:xfrm>
            <a:off x="541484" y="6963794"/>
            <a:ext cx="336537" cy="0"/>
          </a:xfrm>
          <a:prstGeom prst="line">
            <a:avLst/>
          </a:prstGeom>
          <a:ln w="14224">
            <a:solidFill>
              <a:srgbClr val="00274E"/>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3" hasCustomPrompt="1"/>
          </p:nvPr>
        </p:nvSpPr>
        <p:spPr>
          <a:xfrm>
            <a:off x="1784253" y="6661398"/>
            <a:ext cx="5364366" cy="325056"/>
          </a:xfrm>
        </p:spPr>
        <p:txBody>
          <a:bodyPr>
            <a:normAutofit/>
          </a:bodyPr>
          <a:lstStyle>
            <a:lvl1pPr marL="0" indent="0">
              <a:buNone/>
              <a:defRPr sz="1200" b="0" i="0" baseline="0">
                <a:solidFill>
                  <a:srgbClr val="00274E"/>
                </a:solidFill>
                <a:latin typeface="Roboto Condensed Light" charset="0"/>
                <a:ea typeface="Roboto Condensed Light" charset="0"/>
                <a:cs typeface="Roboto Condensed Light" charset="0"/>
              </a:defRPr>
            </a:lvl1pPr>
          </a:lstStyle>
          <a:p>
            <a:pPr lvl="0"/>
            <a:r>
              <a:rPr lang="uk-UA" dirty="0"/>
              <a:t>Заголовок презентації</a:t>
            </a:r>
            <a:endParaRPr lang="en-US" dirty="0"/>
          </a:p>
        </p:txBody>
      </p:sp>
      <p:sp>
        <p:nvSpPr>
          <p:cNvPr id="14" name="Subtitle 2"/>
          <p:cNvSpPr txBox="1">
            <a:spLocks/>
          </p:cNvSpPr>
          <p:nvPr userDrawn="1"/>
        </p:nvSpPr>
        <p:spPr>
          <a:xfrm>
            <a:off x="439877" y="6583802"/>
            <a:ext cx="1158334" cy="402652"/>
          </a:xfrm>
          <a:prstGeom prst="rect">
            <a:avLst/>
          </a:prstGeom>
        </p:spPr>
        <p:txBody>
          <a:bodyPr vert="horz" lIns="91440" tIns="45720" rIns="91440" bIns="45720" rtlCol="0" anchor="ctr" anchorCtr="0">
            <a:noAutofit/>
          </a:bodyPr>
          <a:lstStyle>
            <a:lvl1pPr marL="0" indent="0" algn="l" defTabSz="1008400" rtl="0" eaLnBrk="1" latinLnBrk="0" hangingPunct="1">
              <a:lnSpc>
                <a:spcPct val="114000"/>
              </a:lnSpc>
              <a:spcBef>
                <a:spcPts val="0"/>
              </a:spcBef>
              <a:buFont typeface="Arial" panose="020B0604020202020204" pitchFamily="34" charset="0"/>
              <a:buNone/>
              <a:defRPr sz="1800" b="0" i="0" kern="1200">
                <a:solidFill>
                  <a:schemeClr val="tx1"/>
                </a:solidFill>
                <a:latin typeface="Roboto Condensed Light" charset="0"/>
                <a:ea typeface="Roboto Condensed Light" charset="0"/>
                <a:cs typeface="Roboto Condensed Light" charset="0"/>
              </a:defRPr>
            </a:lvl1pPr>
            <a:lvl2pPr marL="504200" indent="0" algn="ctr" defTabSz="1008400" rtl="0" eaLnBrk="1" latinLnBrk="0" hangingPunct="1">
              <a:lnSpc>
                <a:spcPct val="90000"/>
              </a:lnSpc>
              <a:spcBef>
                <a:spcPts val="551"/>
              </a:spcBef>
              <a:buFont typeface="Arial" panose="020B0604020202020204" pitchFamily="34" charset="0"/>
              <a:buNone/>
              <a:defRPr sz="2206" kern="1200">
                <a:solidFill>
                  <a:schemeClr val="tx1"/>
                </a:solidFill>
                <a:latin typeface="+mn-lt"/>
                <a:ea typeface="+mn-ea"/>
                <a:cs typeface="+mn-cs"/>
              </a:defRPr>
            </a:lvl2pPr>
            <a:lvl3pPr marL="1008400" indent="0" algn="ctr" defTabSz="1008400" rtl="0" eaLnBrk="1" latinLnBrk="0" hangingPunct="1">
              <a:lnSpc>
                <a:spcPct val="90000"/>
              </a:lnSpc>
              <a:spcBef>
                <a:spcPts val="551"/>
              </a:spcBef>
              <a:buFont typeface="Arial" panose="020B0604020202020204" pitchFamily="34" charset="0"/>
              <a:buNone/>
              <a:defRPr sz="1985" kern="1200">
                <a:solidFill>
                  <a:schemeClr val="tx1"/>
                </a:solidFill>
                <a:latin typeface="+mn-lt"/>
                <a:ea typeface="+mn-ea"/>
                <a:cs typeface="+mn-cs"/>
              </a:defRPr>
            </a:lvl3pPr>
            <a:lvl4pPr marL="1512600"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68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210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52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94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3601" indent="0" algn="ctr" defTabSz="1008400"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r>
              <a:rPr lang="uk-UA" sz="1200" dirty="0">
                <a:solidFill>
                  <a:srgbClr val="00274E"/>
                </a:solidFill>
              </a:rPr>
              <a:t>Верховний Суд</a:t>
            </a:r>
            <a:endParaRPr lang="en-US" sz="1200" dirty="0">
              <a:solidFill>
                <a:srgbClr val="00274E"/>
              </a:solidFill>
            </a:endParaRPr>
          </a:p>
        </p:txBody>
      </p:sp>
      <p:sp>
        <p:nvSpPr>
          <p:cNvPr id="22" name="Slide Number Placeholder 5"/>
          <p:cNvSpPr>
            <a:spLocks noGrp="1"/>
          </p:cNvSpPr>
          <p:nvPr>
            <p:ph type="sldNum" sz="quarter" idx="12"/>
          </p:nvPr>
        </p:nvSpPr>
        <p:spPr>
          <a:xfrm>
            <a:off x="7858392" y="6570286"/>
            <a:ext cx="2404944" cy="402652"/>
          </a:xfrm>
        </p:spPr>
        <p:txBody>
          <a:bodyPr/>
          <a:lstStyle>
            <a:lvl1pPr>
              <a:defRPr sz="1200" b="0" i="0">
                <a:solidFill>
                  <a:srgbClr val="00274E"/>
                </a:solidFill>
                <a:latin typeface="Roboto Condensed Light" charset="0"/>
                <a:ea typeface="Roboto Condensed Light" charset="0"/>
                <a:cs typeface="Roboto Condensed Light" charset="0"/>
              </a:defRPr>
            </a:lvl1pPr>
          </a:lstStyle>
          <a:p>
            <a:fld id="{E31F88C0-7908-8242-B816-1B240D45A7D7}" type="slidenum">
              <a:rPr lang="en-US" smtClean="0"/>
              <a:pPr/>
              <a:t>‹#›</a:t>
            </a:fld>
            <a:endParaRPr lang="en-US" dirty="0"/>
          </a:p>
        </p:txBody>
      </p:sp>
    </p:spTree>
    <p:extLst>
      <p:ext uri="{BB962C8B-B14F-4D97-AF65-F5344CB8AC3E}">
        <p14:creationId xmlns:p14="http://schemas.microsoft.com/office/powerpoint/2010/main" val="7444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4844" y="402654"/>
            <a:ext cx="9218950" cy="14618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4844" y="2013259"/>
            <a:ext cx="9218950" cy="47985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4844" y="7009643"/>
            <a:ext cx="2404944" cy="402652"/>
          </a:xfrm>
          <a:prstGeom prst="rect">
            <a:avLst/>
          </a:prstGeom>
        </p:spPr>
        <p:txBody>
          <a:bodyPr vert="horz" lIns="91440" tIns="45720" rIns="91440" bIns="45720" rtlCol="0" anchor="ctr"/>
          <a:lstStyle>
            <a:lvl1pPr algn="l">
              <a:defRPr sz="1323">
                <a:solidFill>
                  <a:schemeClr val="tx1">
                    <a:tint val="75000"/>
                  </a:schemeClr>
                </a:solidFill>
              </a:defRPr>
            </a:lvl1pPr>
          </a:lstStyle>
          <a:p>
            <a:fld id="{95E3E458-9D58-3646-B4B1-71B1D256F52D}" type="datetime1">
              <a:rPr lang="en-US" smtClean="0"/>
              <a:t>5/22/20</a:t>
            </a:fld>
            <a:endParaRPr lang="en-US"/>
          </a:p>
        </p:txBody>
      </p:sp>
      <p:sp>
        <p:nvSpPr>
          <p:cNvPr id="5" name="Footer Placeholder 4"/>
          <p:cNvSpPr>
            <a:spLocks noGrp="1"/>
          </p:cNvSpPr>
          <p:nvPr>
            <p:ph type="ftr" sz="quarter" idx="3"/>
          </p:nvPr>
        </p:nvSpPr>
        <p:spPr>
          <a:xfrm>
            <a:off x="3540612" y="7009643"/>
            <a:ext cx="3607415" cy="402652"/>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48850" y="7009643"/>
            <a:ext cx="2404944" cy="402652"/>
          </a:xfrm>
          <a:prstGeom prst="rect">
            <a:avLst/>
          </a:prstGeom>
        </p:spPr>
        <p:txBody>
          <a:bodyPr vert="horz" lIns="91440" tIns="45720" rIns="91440" bIns="45720" rtlCol="0" anchor="ctr"/>
          <a:lstStyle>
            <a:lvl1pPr algn="r">
              <a:defRPr sz="1323">
                <a:solidFill>
                  <a:schemeClr val="tx1">
                    <a:tint val="75000"/>
                  </a:schemeClr>
                </a:solidFill>
              </a:defRPr>
            </a:lvl1pPr>
          </a:lstStyle>
          <a:p>
            <a:fld id="{E31F88C0-7908-8242-B816-1B240D45A7D7}" type="slidenum">
              <a:rPr lang="en-US" smtClean="0"/>
              <a:t>‹#›</a:t>
            </a:fld>
            <a:endParaRPr lang="en-US"/>
          </a:p>
        </p:txBody>
      </p:sp>
    </p:spTree>
    <p:extLst>
      <p:ext uri="{BB962C8B-B14F-4D97-AF65-F5344CB8AC3E}">
        <p14:creationId xmlns:p14="http://schemas.microsoft.com/office/powerpoint/2010/main" val="764144409"/>
      </p:ext>
    </p:extLst>
  </p:cSld>
  <p:clrMap bg1="lt1" tx1="dk1" bg2="lt2" tx2="dk2" accent1="accent1" accent2="accent2" accent3="accent3" accent4="accent4" accent5="accent5" accent6="accent6" hlink="hlink" folHlink="folHlink"/>
  <p:sldLayoutIdLst>
    <p:sldLayoutId id="2147483697" r:id="rId1"/>
    <p:sldLayoutId id="2147483686" r:id="rId2"/>
    <p:sldLayoutId id="2147483698" r:id="rId3"/>
    <p:sldLayoutId id="2147483699" r:id="rId4"/>
    <p:sldLayoutId id="2147483700" r:id="rId5"/>
    <p:sldLayoutId id="2147483709" r:id="rId6"/>
    <p:sldLayoutId id="2147483710" r:id="rId7"/>
    <p:sldLayoutId id="2147483711"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Lst>
  <p:hf hdr="0" ftr="0" dt="0"/>
  <p:txStyles>
    <p:titleStyle>
      <a:lvl1pPr algn="l" defTabSz="1008400" rtl="0" eaLnBrk="1" latinLnBrk="0" hangingPunct="1">
        <a:lnSpc>
          <a:spcPct val="90000"/>
        </a:lnSpc>
        <a:spcBef>
          <a:spcPct val="0"/>
        </a:spcBef>
        <a:buNone/>
        <a:defRPr sz="4852" kern="1200">
          <a:solidFill>
            <a:schemeClr val="tx1"/>
          </a:solidFill>
          <a:latin typeface="+mj-lt"/>
          <a:ea typeface="+mj-ea"/>
          <a:cs typeface="+mj-cs"/>
        </a:defRPr>
      </a:lvl1pPr>
    </p:titleStyle>
    <p:bodyStyle>
      <a:lvl1pPr marL="252100" indent="-252100" algn="l" defTabSz="1008400" rtl="0" eaLnBrk="1" latinLnBrk="0" hangingPunct="1">
        <a:lnSpc>
          <a:spcPct val="90000"/>
        </a:lnSpc>
        <a:spcBef>
          <a:spcPts val="1103"/>
        </a:spcBef>
        <a:buFont typeface="Arial" panose="020B0604020202020204" pitchFamily="34" charset="0"/>
        <a:buChar char="•"/>
        <a:defRPr sz="3088" kern="1200">
          <a:solidFill>
            <a:schemeClr val="tx1"/>
          </a:solidFill>
          <a:latin typeface="+mn-lt"/>
          <a:ea typeface="+mn-ea"/>
          <a:cs typeface="+mn-cs"/>
        </a:defRPr>
      </a:lvl1pPr>
      <a:lvl2pPr marL="756300" indent="-252100" algn="l" defTabSz="1008400" rtl="0" eaLnBrk="1" latinLnBrk="0" hangingPunct="1">
        <a:lnSpc>
          <a:spcPct val="90000"/>
        </a:lnSpc>
        <a:spcBef>
          <a:spcPts val="551"/>
        </a:spcBef>
        <a:buFont typeface="Arial" panose="020B0604020202020204" pitchFamily="34" charset="0"/>
        <a:buChar char="•"/>
        <a:defRPr sz="2647" kern="1200">
          <a:solidFill>
            <a:schemeClr val="tx1"/>
          </a:solidFill>
          <a:latin typeface="+mn-lt"/>
          <a:ea typeface="+mn-ea"/>
          <a:cs typeface="+mn-cs"/>
        </a:defRPr>
      </a:lvl2pPr>
      <a:lvl3pPr marL="1260500" indent="-252100" algn="l" defTabSz="1008400" rtl="0" eaLnBrk="1" latinLnBrk="0" hangingPunct="1">
        <a:lnSpc>
          <a:spcPct val="90000"/>
        </a:lnSpc>
        <a:spcBef>
          <a:spcPts val="551"/>
        </a:spcBef>
        <a:buFont typeface="Arial" panose="020B0604020202020204" pitchFamily="34" charset="0"/>
        <a:buChar char="•"/>
        <a:defRPr sz="2206" kern="1200">
          <a:solidFill>
            <a:schemeClr val="tx1"/>
          </a:solidFill>
          <a:latin typeface="+mn-lt"/>
          <a:ea typeface="+mn-ea"/>
          <a:cs typeface="+mn-cs"/>
        </a:defRPr>
      </a:lvl3pPr>
      <a:lvl4pPr marL="1764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9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31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73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15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5701" indent="-252100" algn="l" defTabSz="1008400"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p:bodyStyle>
    <p:otherStyle>
      <a:defPPr>
        <a:defRPr lang="en-US"/>
      </a:defPPr>
      <a:lvl1pPr marL="0" algn="l" defTabSz="1008400" rtl="0" eaLnBrk="1" latinLnBrk="0" hangingPunct="1">
        <a:defRPr sz="1985" kern="1200">
          <a:solidFill>
            <a:schemeClr val="tx1"/>
          </a:solidFill>
          <a:latin typeface="+mn-lt"/>
          <a:ea typeface="+mn-ea"/>
          <a:cs typeface="+mn-cs"/>
        </a:defRPr>
      </a:lvl1pPr>
      <a:lvl2pPr marL="504200" algn="l" defTabSz="1008400" rtl="0" eaLnBrk="1" latinLnBrk="0" hangingPunct="1">
        <a:defRPr sz="1985" kern="1200">
          <a:solidFill>
            <a:schemeClr val="tx1"/>
          </a:solidFill>
          <a:latin typeface="+mn-lt"/>
          <a:ea typeface="+mn-ea"/>
          <a:cs typeface="+mn-cs"/>
        </a:defRPr>
      </a:lvl2pPr>
      <a:lvl3pPr marL="1008400" algn="l" defTabSz="1008400" rtl="0" eaLnBrk="1" latinLnBrk="0" hangingPunct="1">
        <a:defRPr sz="1985" kern="1200">
          <a:solidFill>
            <a:schemeClr val="tx1"/>
          </a:solidFill>
          <a:latin typeface="+mn-lt"/>
          <a:ea typeface="+mn-ea"/>
          <a:cs typeface="+mn-cs"/>
        </a:defRPr>
      </a:lvl3pPr>
      <a:lvl4pPr marL="1512600" algn="l" defTabSz="1008400" rtl="0" eaLnBrk="1" latinLnBrk="0" hangingPunct="1">
        <a:defRPr sz="1985" kern="1200">
          <a:solidFill>
            <a:schemeClr val="tx1"/>
          </a:solidFill>
          <a:latin typeface="+mn-lt"/>
          <a:ea typeface="+mn-ea"/>
          <a:cs typeface="+mn-cs"/>
        </a:defRPr>
      </a:lvl4pPr>
      <a:lvl5pPr marL="2016801" algn="l" defTabSz="1008400" rtl="0" eaLnBrk="1" latinLnBrk="0" hangingPunct="1">
        <a:defRPr sz="1985" kern="1200">
          <a:solidFill>
            <a:schemeClr val="tx1"/>
          </a:solidFill>
          <a:latin typeface="+mn-lt"/>
          <a:ea typeface="+mn-ea"/>
          <a:cs typeface="+mn-cs"/>
        </a:defRPr>
      </a:lvl5pPr>
      <a:lvl6pPr marL="2521001" algn="l" defTabSz="1008400" rtl="0" eaLnBrk="1" latinLnBrk="0" hangingPunct="1">
        <a:defRPr sz="1985" kern="1200">
          <a:solidFill>
            <a:schemeClr val="tx1"/>
          </a:solidFill>
          <a:latin typeface="+mn-lt"/>
          <a:ea typeface="+mn-ea"/>
          <a:cs typeface="+mn-cs"/>
        </a:defRPr>
      </a:lvl6pPr>
      <a:lvl7pPr marL="3025201" algn="l" defTabSz="1008400" rtl="0" eaLnBrk="1" latinLnBrk="0" hangingPunct="1">
        <a:defRPr sz="1985" kern="1200">
          <a:solidFill>
            <a:schemeClr val="tx1"/>
          </a:solidFill>
          <a:latin typeface="+mn-lt"/>
          <a:ea typeface="+mn-ea"/>
          <a:cs typeface="+mn-cs"/>
        </a:defRPr>
      </a:lvl7pPr>
      <a:lvl8pPr marL="3529401" algn="l" defTabSz="1008400" rtl="0" eaLnBrk="1" latinLnBrk="0" hangingPunct="1">
        <a:defRPr sz="1985" kern="1200">
          <a:solidFill>
            <a:schemeClr val="tx1"/>
          </a:solidFill>
          <a:latin typeface="+mn-lt"/>
          <a:ea typeface="+mn-ea"/>
          <a:cs typeface="+mn-cs"/>
        </a:defRPr>
      </a:lvl8pPr>
      <a:lvl9pPr marL="4033601" algn="l" defTabSz="1008400" rtl="0" eaLnBrk="1" latinLnBrk="0"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eqbxchypKvQ"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1.c1.rada.gov.ua/pls/zweb2/webproc4_1?pf3511=51914"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hudoc.echr.coe.int/rus?i=001-72629"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hudoc.echr.coe.int/eng?i=001-151039"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75042" y="2068082"/>
            <a:ext cx="10217080" cy="4520725"/>
          </a:xfrm>
        </p:spPr>
        <p:txBody>
          <a:bodyPr>
            <a:normAutofit/>
          </a:bodyPr>
          <a:lstStyle/>
          <a:p>
            <a:r>
              <a:rPr lang="uk-UA" sz="4000" b="1" dirty="0">
                <a:solidFill>
                  <a:srgbClr val="FFFF00"/>
                </a:solidFill>
              </a:rPr>
              <a:t>Кримінальне провадження </a:t>
            </a:r>
            <a:r>
              <a:rPr lang="uk-UA" sz="4000" b="1" dirty="0"/>
              <a:t>щодо злочинів, пов'язаних із окупацією Криму та конфліктом </a:t>
            </a:r>
            <a:br>
              <a:rPr lang="uk-UA" sz="4000" b="1" dirty="0"/>
            </a:br>
            <a:r>
              <a:rPr lang="uk-UA" sz="4000" b="1" dirty="0"/>
              <a:t>на Донбасі, за процедурою </a:t>
            </a:r>
            <a:r>
              <a:rPr lang="uk-UA" sz="4000" b="1" dirty="0">
                <a:solidFill>
                  <a:srgbClr val="FFFF00"/>
                </a:solidFill>
              </a:rPr>
              <a:t>in </a:t>
            </a:r>
            <a:r>
              <a:rPr lang="uk-UA" sz="4000" b="1" dirty="0" err="1">
                <a:solidFill>
                  <a:srgbClr val="FFFF00"/>
                </a:solidFill>
              </a:rPr>
              <a:t>absentia</a:t>
            </a:r>
            <a:r>
              <a:rPr lang="uk-UA" sz="4000" b="1" dirty="0"/>
              <a:t>: </a:t>
            </a:r>
            <a:br>
              <a:rPr lang="uk-UA" sz="4000" b="1" dirty="0"/>
            </a:br>
            <a:r>
              <a:rPr lang="uk-UA" sz="4000" b="1" dirty="0"/>
              <a:t>сучасний стан і перспективи вдосконалення</a:t>
            </a:r>
            <a:br>
              <a:rPr lang="uk-UA" sz="3300" b="1" dirty="0"/>
            </a:br>
            <a:br>
              <a:rPr lang="uk-UA" sz="3300" b="1" dirty="0"/>
            </a:br>
            <a:br>
              <a:rPr lang="uk-UA" sz="3300" b="1" dirty="0"/>
            </a:br>
            <a:r>
              <a:rPr lang="uk-UA" sz="3000" b="1" i="1" dirty="0"/>
              <a:t>Микола Мазур </a:t>
            </a:r>
            <a:br>
              <a:rPr lang="uk-UA" sz="3000" i="1" dirty="0"/>
            </a:br>
            <a:r>
              <a:rPr lang="uk-UA" sz="3000" i="1" dirty="0"/>
              <a:t>суддя Верховного Суду, </a:t>
            </a:r>
            <a:br>
              <a:rPr lang="uk-UA" sz="3000" i="1" dirty="0"/>
            </a:br>
            <a:r>
              <a:rPr lang="uk-UA" sz="3000" i="1" dirty="0"/>
              <a:t>кандидат юридичних наук, доцент</a:t>
            </a:r>
            <a:endParaRPr lang="en-US" sz="3000" i="1" dirty="0"/>
          </a:p>
        </p:txBody>
      </p:sp>
    </p:spTree>
    <p:extLst>
      <p:ext uri="{BB962C8B-B14F-4D97-AF65-F5344CB8AC3E}">
        <p14:creationId xmlns:p14="http://schemas.microsoft.com/office/powerpoint/2010/main" val="166206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k-UA" b="1" dirty="0"/>
              <a:t>Міжнародні стандарти</a:t>
            </a:r>
            <a:endParaRPr lang="en-US" b="1" dirty="0"/>
          </a:p>
        </p:txBody>
      </p:sp>
      <p:sp>
        <p:nvSpPr>
          <p:cNvPr id="3" name="Text Placeholder 2"/>
          <p:cNvSpPr>
            <a:spLocks noGrp="1"/>
          </p:cNvSpPr>
          <p:nvPr>
            <p:ph type="body" sz="quarter" idx="13"/>
          </p:nvPr>
        </p:nvSpPr>
        <p:spPr/>
        <p:txBody>
          <a:bodyPr/>
          <a:lstStyle/>
          <a:p>
            <a:r>
              <a:rPr lang="uk-UA" dirty="0"/>
              <a:t>Кримінальне провадження «</a:t>
            </a:r>
            <a:r>
              <a:rPr lang="en-US" dirty="0"/>
              <a:t>in absentia»</a:t>
            </a:r>
          </a:p>
        </p:txBody>
      </p:sp>
      <p:sp>
        <p:nvSpPr>
          <p:cNvPr id="4" name="Slide Number Placeholder 3"/>
          <p:cNvSpPr>
            <a:spLocks noGrp="1"/>
          </p:cNvSpPr>
          <p:nvPr>
            <p:ph type="sldNum" sz="quarter" idx="12"/>
          </p:nvPr>
        </p:nvSpPr>
        <p:spPr/>
        <p:txBody>
          <a:bodyPr/>
          <a:lstStyle/>
          <a:p>
            <a:fld id="{E31F88C0-7908-8242-B816-1B240D45A7D7}" type="slidenum">
              <a:rPr lang="en-US" smtClean="0"/>
              <a:pPr/>
              <a:t>10</a:t>
            </a:fld>
            <a:endParaRPr lang="en-US" dirty="0"/>
          </a:p>
        </p:txBody>
      </p:sp>
      <p:sp>
        <p:nvSpPr>
          <p:cNvPr id="5" name="Title 1">
            <a:extLst>
              <a:ext uri="{FF2B5EF4-FFF2-40B4-BE49-F238E27FC236}">
                <a16:creationId xmlns:a16="http://schemas.microsoft.com/office/drawing/2014/main" id="{348FE961-249F-4178-8B31-2256DE454E42}"/>
              </a:ext>
            </a:extLst>
          </p:cNvPr>
          <p:cNvSpPr txBox="1">
            <a:spLocks/>
          </p:cNvSpPr>
          <p:nvPr/>
        </p:nvSpPr>
        <p:spPr>
          <a:xfrm>
            <a:off x="454771" y="1256142"/>
            <a:ext cx="9303592" cy="5121212"/>
          </a:xfrm>
          <a:prstGeom prst="rect">
            <a:avLst/>
          </a:prstGeom>
        </p:spPr>
        <p:txBody>
          <a:bodyPr vert="horz" lIns="91440" tIns="45720" rIns="91440" bIns="45720" rtlCol="0" anchor="ctr" anchorCtr="0">
            <a:normAutofit/>
          </a:bodyPr>
          <a:lstStyle>
            <a:lvl1pPr algn="l" defTabSz="1008400" rtl="0" eaLnBrk="1" latinLnBrk="0" hangingPunct="1">
              <a:lnSpc>
                <a:spcPct val="90000"/>
              </a:lnSpc>
              <a:spcBef>
                <a:spcPct val="0"/>
              </a:spcBef>
              <a:buNone/>
              <a:defRPr sz="3600" b="0" i="0" kern="1200" baseline="0">
                <a:solidFill>
                  <a:srgbClr val="00274E"/>
                </a:solidFill>
                <a:latin typeface="Roboto Condensed Light" charset="0"/>
                <a:ea typeface="Roboto Condensed Light" charset="0"/>
                <a:cs typeface="Roboto Condensed Light" charset="0"/>
              </a:defRPr>
            </a:lvl1pPr>
          </a:lstStyle>
          <a:p>
            <a:r>
              <a:rPr lang="uk-UA" sz="3000" b="1" dirty="0"/>
              <a:t>Резолюція Комітету Міністрів Ради Європи (75)11 від </a:t>
            </a:r>
          </a:p>
          <a:p>
            <a:r>
              <a:rPr lang="uk-UA" sz="3000" b="1" dirty="0"/>
              <a:t>19 січня 1973 року «Про критерії, які регламентують розгляд, що проводиться у відсутність обвинуваченого»: </a:t>
            </a:r>
          </a:p>
          <a:p>
            <a:endParaRPr lang="uk-UA" sz="3000" b="1" dirty="0"/>
          </a:p>
          <a:p>
            <a:r>
              <a:rPr lang="uk-UA" sz="1800" dirty="0"/>
              <a:t>Розгляд може бути проведений у відсутності обвинуваченого: </a:t>
            </a:r>
            <a:r>
              <a:rPr lang="ru-RU" sz="1800" dirty="0"/>
              <a:t> </a:t>
            </a:r>
          </a:p>
          <a:p>
            <a:pPr marL="285750" indent="-285750">
              <a:buFontTx/>
              <a:buChar char="-"/>
            </a:pPr>
            <a:r>
              <a:rPr lang="uk-UA" sz="1800" dirty="0"/>
              <a:t>за умови своєчасного повідомлення особи про проведення розгляду і надання йому достатнього часу для підготовки захисту; </a:t>
            </a:r>
          </a:p>
          <a:p>
            <a:pPr marL="285750" indent="-285750">
              <a:buFontTx/>
              <a:buChar char="-"/>
            </a:pPr>
            <a:r>
              <a:rPr lang="uk-UA" sz="1800" dirty="0"/>
              <a:t>наявності підтвердження про фактичне отримання такого повідомлення; </a:t>
            </a:r>
          </a:p>
          <a:p>
            <a:pPr marL="285750" indent="-285750">
              <a:buFontTx/>
              <a:buChar char="-"/>
            </a:pPr>
            <a:r>
              <a:rPr lang="uk-UA" sz="1800" dirty="0"/>
              <a:t>за умови проведення розгляду в загальному порядку і наданні захисту права втручатися в цей процес;  </a:t>
            </a:r>
          </a:p>
          <a:p>
            <a:pPr marL="285750" indent="-285750">
              <a:buFontTx/>
              <a:buChar char="-"/>
            </a:pPr>
            <a:r>
              <a:rPr lang="uk-UA" sz="1800" dirty="0"/>
              <a:t>за умови забезпечення надання особі судового рішення, прийнятого за наслідками розгляду, і обчислення термінів на оскарження з моменту вручення такого рішення; </a:t>
            </a:r>
          </a:p>
          <a:p>
            <a:pPr marL="285750" indent="-285750">
              <a:buFontTx/>
              <a:buChar char="-"/>
            </a:pPr>
            <a:r>
              <a:rPr lang="uk-UA" sz="1800" dirty="0"/>
              <a:t>за умови надання особі права на оскарження судового рішення;</a:t>
            </a:r>
          </a:p>
          <a:p>
            <a:pPr marL="285750" indent="-285750">
              <a:buFontTx/>
              <a:buChar char="-"/>
            </a:pPr>
            <a:r>
              <a:rPr lang="uk-UA" sz="1800" dirty="0"/>
              <a:t>за умови забезпечення права особи на повторне проведення розгляду в загальному порядку, якщо його відсутність була викликана наявністю поважних причин, про які він не міг повідомити уповноважені органи. </a:t>
            </a:r>
          </a:p>
        </p:txBody>
      </p:sp>
    </p:spTree>
    <p:extLst>
      <p:ext uri="{BB962C8B-B14F-4D97-AF65-F5344CB8AC3E}">
        <p14:creationId xmlns:p14="http://schemas.microsoft.com/office/powerpoint/2010/main" val="211153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k-UA" b="1" dirty="0"/>
              <a:t>Міжнародний досвід</a:t>
            </a:r>
            <a:endParaRPr lang="en-US" b="1" dirty="0"/>
          </a:p>
        </p:txBody>
      </p:sp>
      <p:sp>
        <p:nvSpPr>
          <p:cNvPr id="3" name="Text Placeholder 2"/>
          <p:cNvSpPr>
            <a:spLocks noGrp="1"/>
          </p:cNvSpPr>
          <p:nvPr>
            <p:ph type="body" sz="quarter" idx="13"/>
          </p:nvPr>
        </p:nvSpPr>
        <p:spPr/>
        <p:txBody>
          <a:bodyPr/>
          <a:lstStyle/>
          <a:p>
            <a:r>
              <a:rPr lang="uk-UA" dirty="0"/>
              <a:t>Кримінальне провадження «</a:t>
            </a:r>
            <a:r>
              <a:rPr lang="en-US" dirty="0"/>
              <a:t>in absentia»</a:t>
            </a:r>
          </a:p>
        </p:txBody>
      </p:sp>
      <p:sp>
        <p:nvSpPr>
          <p:cNvPr id="4" name="Slide Number Placeholder 3"/>
          <p:cNvSpPr>
            <a:spLocks noGrp="1"/>
          </p:cNvSpPr>
          <p:nvPr>
            <p:ph type="sldNum" sz="quarter" idx="12"/>
          </p:nvPr>
        </p:nvSpPr>
        <p:spPr/>
        <p:txBody>
          <a:bodyPr/>
          <a:lstStyle/>
          <a:p>
            <a:fld id="{E31F88C0-7908-8242-B816-1B240D45A7D7}" type="slidenum">
              <a:rPr lang="en-US" smtClean="0"/>
              <a:pPr/>
              <a:t>11</a:t>
            </a:fld>
            <a:endParaRPr lang="en-US" dirty="0"/>
          </a:p>
        </p:txBody>
      </p:sp>
      <p:sp>
        <p:nvSpPr>
          <p:cNvPr id="5" name="Title 1">
            <a:extLst>
              <a:ext uri="{FF2B5EF4-FFF2-40B4-BE49-F238E27FC236}">
                <a16:creationId xmlns:a16="http://schemas.microsoft.com/office/drawing/2014/main" id="{348FE961-249F-4178-8B31-2256DE454E42}"/>
              </a:ext>
            </a:extLst>
          </p:cNvPr>
          <p:cNvSpPr txBox="1">
            <a:spLocks/>
          </p:cNvSpPr>
          <p:nvPr/>
        </p:nvSpPr>
        <p:spPr>
          <a:xfrm>
            <a:off x="454771" y="1256142"/>
            <a:ext cx="9303592" cy="5121212"/>
          </a:xfrm>
          <a:prstGeom prst="rect">
            <a:avLst/>
          </a:prstGeom>
        </p:spPr>
        <p:txBody>
          <a:bodyPr vert="horz" lIns="91440" tIns="45720" rIns="91440" bIns="45720" rtlCol="0" anchor="ctr" anchorCtr="0">
            <a:normAutofit/>
          </a:bodyPr>
          <a:lstStyle>
            <a:lvl1pPr algn="l" defTabSz="1008400" rtl="0" eaLnBrk="1" latinLnBrk="0" hangingPunct="1">
              <a:lnSpc>
                <a:spcPct val="90000"/>
              </a:lnSpc>
              <a:spcBef>
                <a:spcPct val="0"/>
              </a:spcBef>
              <a:buNone/>
              <a:defRPr sz="3600" b="0" i="0" kern="1200" baseline="0">
                <a:solidFill>
                  <a:srgbClr val="00274E"/>
                </a:solidFill>
                <a:latin typeface="Roboto Condensed Light" charset="0"/>
                <a:ea typeface="Roboto Condensed Light" charset="0"/>
                <a:cs typeface="Roboto Condensed Light" charset="0"/>
              </a:defRPr>
            </a:lvl1pPr>
          </a:lstStyle>
          <a:p>
            <a:endParaRPr lang="uk-UA" sz="1800" dirty="0"/>
          </a:p>
        </p:txBody>
      </p:sp>
      <p:sp>
        <p:nvSpPr>
          <p:cNvPr id="6" name="Title 1">
            <a:extLst>
              <a:ext uri="{FF2B5EF4-FFF2-40B4-BE49-F238E27FC236}">
                <a16:creationId xmlns:a16="http://schemas.microsoft.com/office/drawing/2014/main" id="{547B312A-418F-4C20-B573-507912733E35}"/>
              </a:ext>
            </a:extLst>
          </p:cNvPr>
          <p:cNvSpPr txBox="1">
            <a:spLocks/>
          </p:cNvSpPr>
          <p:nvPr/>
        </p:nvSpPr>
        <p:spPr>
          <a:xfrm>
            <a:off x="563896" y="1256142"/>
            <a:ext cx="9085342" cy="4873196"/>
          </a:xfrm>
          <a:prstGeom prst="rect">
            <a:avLst/>
          </a:prstGeom>
        </p:spPr>
        <p:txBody>
          <a:bodyPr vert="horz" lIns="91440" tIns="45720" rIns="91440" bIns="45720" rtlCol="0" anchor="ctr" anchorCtr="0">
            <a:normAutofit/>
          </a:bodyPr>
          <a:lstStyle>
            <a:lvl1pPr algn="l" defTabSz="1008400" rtl="0" eaLnBrk="1" latinLnBrk="0" hangingPunct="1">
              <a:lnSpc>
                <a:spcPct val="90000"/>
              </a:lnSpc>
              <a:spcBef>
                <a:spcPct val="0"/>
              </a:spcBef>
              <a:buNone/>
              <a:defRPr sz="3600" b="0" i="0" kern="1200" baseline="0">
                <a:solidFill>
                  <a:srgbClr val="00274E"/>
                </a:solidFill>
                <a:latin typeface="Roboto Condensed Light" charset="0"/>
                <a:ea typeface="Roboto Condensed Light" charset="0"/>
                <a:cs typeface="Roboto Condensed Light" charset="0"/>
              </a:defRPr>
            </a:lvl1pPr>
          </a:lstStyle>
          <a:p>
            <a:pPr marL="571500" indent="-571500">
              <a:buFontTx/>
              <a:buChar char="-"/>
            </a:pPr>
            <a:r>
              <a:rPr lang="uk-UA" sz="2600" dirty="0"/>
              <a:t>процедури </a:t>
            </a:r>
            <a:r>
              <a:rPr lang="en-US" sz="2600" i="1" dirty="0"/>
              <a:t>in absentia</a:t>
            </a:r>
            <a:r>
              <a:rPr lang="uk-UA" sz="2600" i="1" dirty="0"/>
              <a:t> </a:t>
            </a:r>
            <a:r>
              <a:rPr lang="uk-UA" sz="2600" dirty="0"/>
              <a:t>передбачені в кількох країнах ЄС (</a:t>
            </a:r>
            <a:r>
              <a:rPr lang="uk-UA" sz="2800" dirty="0"/>
              <a:t>Болгарія, Данія, Естонія, Італія, Чехія, Німеччина, Швейцарія)</a:t>
            </a:r>
            <a:r>
              <a:rPr lang="uk-UA" sz="2600" dirty="0"/>
              <a:t>;</a:t>
            </a:r>
          </a:p>
          <a:p>
            <a:pPr marL="571500" indent="-571500">
              <a:buFontTx/>
              <a:buChar char="-"/>
            </a:pPr>
            <a:endParaRPr lang="uk-UA" sz="2600" dirty="0"/>
          </a:p>
          <a:p>
            <a:pPr marL="571500" indent="-571500">
              <a:buFontTx/>
              <a:buChar char="-"/>
            </a:pPr>
            <a:r>
              <a:rPr lang="uk-UA" sz="2600" dirty="0"/>
              <a:t>як правило, такі </a:t>
            </a:r>
            <a:r>
              <a:rPr lang="en-US" sz="2600" dirty="0"/>
              <a:t> </a:t>
            </a:r>
            <a:r>
              <a:rPr lang="uk-UA" sz="2600" dirty="0"/>
              <a:t>процедури застосовуються щодо нетяжких злочинів, хоча є виключення;</a:t>
            </a:r>
          </a:p>
          <a:p>
            <a:pPr marL="571500" indent="-571500">
              <a:buFontTx/>
              <a:buChar char="-"/>
            </a:pPr>
            <a:endParaRPr lang="uk-UA" sz="2600" dirty="0"/>
          </a:p>
          <a:p>
            <a:pPr marL="571500" indent="-571500">
              <a:buFontTx/>
              <a:buChar char="-"/>
            </a:pPr>
            <a:r>
              <a:rPr lang="uk-UA" sz="2600" dirty="0"/>
              <a:t>у Німеччині існують механізми спонукання до явки в суд (тимчасова конфіскація майна та гарантії недоторканості)</a:t>
            </a:r>
            <a:endParaRPr lang="en-US" sz="2600" dirty="0"/>
          </a:p>
        </p:txBody>
      </p:sp>
    </p:spTree>
    <p:extLst>
      <p:ext uri="{BB962C8B-B14F-4D97-AF65-F5344CB8AC3E}">
        <p14:creationId xmlns:p14="http://schemas.microsoft.com/office/powerpoint/2010/main" val="1071488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k-UA" b="1" dirty="0"/>
              <a:t>Міжнародний досвід</a:t>
            </a:r>
            <a:endParaRPr lang="en-US" b="1" dirty="0"/>
          </a:p>
        </p:txBody>
      </p:sp>
      <p:sp>
        <p:nvSpPr>
          <p:cNvPr id="3" name="Text Placeholder 2"/>
          <p:cNvSpPr>
            <a:spLocks noGrp="1"/>
          </p:cNvSpPr>
          <p:nvPr>
            <p:ph type="body" sz="quarter" idx="13"/>
          </p:nvPr>
        </p:nvSpPr>
        <p:spPr/>
        <p:txBody>
          <a:bodyPr/>
          <a:lstStyle/>
          <a:p>
            <a:r>
              <a:rPr lang="uk-UA" dirty="0"/>
              <a:t>Кримінальне провадження «</a:t>
            </a:r>
            <a:r>
              <a:rPr lang="en-US" dirty="0"/>
              <a:t>in absentia»</a:t>
            </a:r>
          </a:p>
        </p:txBody>
      </p:sp>
      <p:sp>
        <p:nvSpPr>
          <p:cNvPr id="4" name="Slide Number Placeholder 3"/>
          <p:cNvSpPr>
            <a:spLocks noGrp="1"/>
          </p:cNvSpPr>
          <p:nvPr>
            <p:ph type="sldNum" sz="quarter" idx="12"/>
          </p:nvPr>
        </p:nvSpPr>
        <p:spPr/>
        <p:txBody>
          <a:bodyPr/>
          <a:lstStyle/>
          <a:p>
            <a:fld id="{E31F88C0-7908-8242-B816-1B240D45A7D7}" type="slidenum">
              <a:rPr lang="en-US" smtClean="0"/>
              <a:pPr/>
              <a:t>12</a:t>
            </a:fld>
            <a:endParaRPr lang="en-US" dirty="0"/>
          </a:p>
        </p:txBody>
      </p:sp>
      <p:sp>
        <p:nvSpPr>
          <p:cNvPr id="5" name="Title 1">
            <a:extLst>
              <a:ext uri="{FF2B5EF4-FFF2-40B4-BE49-F238E27FC236}">
                <a16:creationId xmlns:a16="http://schemas.microsoft.com/office/drawing/2014/main" id="{348FE961-249F-4178-8B31-2256DE454E42}"/>
              </a:ext>
            </a:extLst>
          </p:cNvPr>
          <p:cNvSpPr txBox="1">
            <a:spLocks/>
          </p:cNvSpPr>
          <p:nvPr/>
        </p:nvSpPr>
        <p:spPr>
          <a:xfrm>
            <a:off x="454771" y="1256142"/>
            <a:ext cx="9303592" cy="5121212"/>
          </a:xfrm>
          <a:prstGeom prst="rect">
            <a:avLst/>
          </a:prstGeom>
        </p:spPr>
        <p:txBody>
          <a:bodyPr vert="horz" lIns="91440" tIns="45720" rIns="91440" bIns="45720" rtlCol="0" anchor="ctr" anchorCtr="0">
            <a:normAutofit/>
          </a:bodyPr>
          <a:lstStyle>
            <a:lvl1pPr algn="l" defTabSz="1008400" rtl="0" eaLnBrk="1" latinLnBrk="0" hangingPunct="1">
              <a:lnSpc>
                <a:spcPct val="90000"/>
              </a:lnSpc>
              <a:spcBef>
                <a:spcPct val="0"/>
              </a:spcBef>
              <a:buNone/>
              <a:defRPr sz="3600" b="0" i="0" kern="1200" baseline="0">
                <a:solidFill>
                  <a:srgbClr val="00274E"/>
                </a:solidFill>
                <a:latin typeface="Roboto Condensed Light" charset="0"/>
                <a:ea typeface="Roboto Condensed Light" charset="0"/>
                <a:cs typeface="Roboto Condensed Light" charset="0"/>
              </a:defRPr>
            </a:lvl1pPr>
          </a:lstStyle>
          <a:p>
            <a:endParaRPr lang="uk-UA" sz="1800" dirty="0"/>
          </a:p>
        </p:txBody>
      </p:sp>
      <p:sp>
        <p:nvSpPr>
          <p:cNvPr id="6" name="Title 1">
            <a:extLst>
              <a:ext uri="{FF2B5EF4-FFF2-40B4-BE49-F238E27FC236}">
                <a16:creationId xmlns:a16="http://schemas.microsoft.com/office/drawing/2014/main" id="{547B312A-418F-4C20-B573-507912733E35}"/>
              </a:ext>
            </a:extLst>
          </p:cNvPr>
          <p:cNvSpPr txBox="1">
            <a:spLocks/>
          </p:cNvSpPr>
          <p:nvPr/>
        </p:nvSpPr>
        <p:spPr>
          <a:xfrm>
            <a:off x="563896" y="1256142"/>
            <a:ext cx="9085342" cy="4873196"/>
          </a:xfrm>
          <a:prstGeom prst="rect">
            <a:avLst/>
          </a:prstGeom>
        </p:spPr>
        <p:txBody>
          <a:bodyPr vert="horz" lIns="91440" tIns="45720" rIns="91440" bIns="45720" rtlCol="0" anchor="ctr" anchorCtr="0">
            <a:normAutofit/>
          </a:bodyPr>
          <a:lstStyle>
            <a:lvl1pPr algn="l" defTabSz="1008400" rtl="0" eaLnBrk="1" latinLnBrk="0" hangingPunct="1">
              <a:lnSpc>
                <a:spcPct val="90000"/>
              </a:lnSpc>
              <a:spcBef>
                <a:spcPct val="0"/>
              </a:spcBef>
              <a:buNone/>
              <a:defRPr sz="3600" b="0" i="0" kern="1200" baseline="0">
                <a:solidFill>
                  <a:srgbClr val="00274E"/>
                </a:solidFill>
                <a:latin typeface="Roboto Condensed Light" charset="0"/>
                <a:ea typeface="Roboto Condensed Light" charset="0"/>
                <a:cs typeface="Roboto Condensed Light" charset="0"/>
              </a:defRPr>
            </a:lvl1pPr>
          </a:lstStyle>
          <a:p>
            <a:r>
              <a:rPr lang="uk-UA" sz="3000" b="1" dirty="0"/>
              <a:t>Процес щодо збиття авіалайнера МН17 у Нідерландах:</a:t>
            </a:r>
          </a:p>
          <a:p>
            <a:endParaRPr lang="uk-UA" sz="2000" dirty="0"/>
          </a:p>
          <a:p>
            <a:r>
              <a:rPr lang="uk-UA" sz="2000" dirty="0"/>
              <a:t>- повідомлення здійснювала сторона обвинувачення, а не суд;</a:t>
            </a:r>
          </a:p>
          <a:p>
            <a:endParaRPr lang="uk-UA" sz="2000" dirty="0"/>
          </a:p>
          <a:p>
            <a:r>
              <a:rPr lang="uk-UA" sz="2000" dirty="0"/>
              <a:t>- одному обвинуваченому повідомлення </a:t>
            </a:r>
            <a:r>
              <a:rPr lang="uk-UA" sz="2000" dirty="0" err="1"/>
              <a:t>вручено</a:t>
            </a:r>
            <a:r>
              <a:rPr lang="uk-UA" sz="2000" dirty="0"/>
              <a:t> офіційно через органи влади Росії;</a:t>
            </a:r>
          </a:p>
          <a:p>
            <a:r>
              <a:rPr lang="uk-UA" sz="2000" dirty="0"/>
              <a:t> </a:t>
            </a:r>
          </a:p>
          <a:p>
            <a:r>
              <a:rPr lang="uk-UA" sz="2000" dirty="0"/>
              <a:t>- іншим обвинуваченим повідомлення відправлялися неофіційними каналами (через «</a:t>
            </a:r>
            <a:r>
              <a:rPr lang="uk-UA" sz="2000" dirty="0" err="1"/>
              <a:t>Вконтакте</a:t>
            </a:r>
            <a:r>
              <a:rPr lang="uk-UA" sz="2000" dirty="0"/>
              <a:t>», месенджери (надіслано посилання документ, розміщений в Інтернеті), здійснено телефонний дзвінок (проведено експертизу голосу) тощо);</a:t>
            </a:r>
          </a:p>
          <a:p>
            <a:endParaRPr lang="uk-UA" sz="2000" dirty="0"/>
          </a:p>
          <a:p>
            <a:r>
              <a:rPr lang="uk-UA" sz="2000" dirty="0"/>
              <a:t>- повідомлення містить інформацію про те, де можна дізнатися про наступні дати судових засідань, та як зв’язатися з прокурором щодо будь-яких питань;</a:t>
            </a:r>
          </a:p>
          <a:p>
            <a:endParaRPr lang="uk-UA" sz="2000" dirty="0"/>
          </a:p>
          <a:p>
            <a:r>
              <a:rPr lang="uk-UA" sz="2000" dirty="0"/>
              <a:t>- повідомлення містить необхідну довідкову інформацію щодо процедури та прав обвинуваченого та наслідків їх неявки.</a:t>
            </a:r>
          </a:p>
          <a:p>
            <a:endParaRPr lang="uk-UA" sz="2600" dirty="0"/>
          </a:p>
          <a:p>
            <a:pPr marL="457200" indent="-457200">
              <a:buFontTx/>
              <a:buChar char="-"/>
            </a:pPr>
            <a:endParaRPr lang="en-US" sz="2600" dirty="0"/>
          </a:p>
        </p:txBody>
      </p:sp>
    </p:spTree>
    <p:extLst>
      <p:ext uri="{BB962C8B-B14F-4D97-AF65-F5344CB8AC3E}">
        <p14:creationId xmlns:p14="http://schemas.microsoft.com/office/powerpoint/2010/main" val="721109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стан</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13</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algn="just"/>
            <a:r>
              <a:rPr lang="uk-UA" sz="2400" dirty="0"/>
              <a:t>ч. 2 ст. 7 КПК: </a:t>
            </a:r>
          </a:p>
          <a:p>
            <a:pPr algn="just"/>
            <a:endParaRPr lang="uk-UA" sz="2400" dirty="0"/>
          </a:p>
          <a:p>
            <a:pPr algn="just"/>
            <a:r>
              <a:rPr lang="uk-UA" sz="2400" dirty="0"/>
              <a:t>«Сторона обвинувачення зобов’язана використати всі передбачені законом можливості для дотримання прав підозрюваного чи обвинуваченого (зокрема, прав на захист, на доступ до правосуддя, таємницю спілкування, невтручання у приватне життя) у разі здійснення кримінального провадження за відсутності підозрюваного або обвинуваченого (in </a:t>
            </a:r>
            <a:r>
              <a:rPr lang="uk-UA" sz="2400" dirty="0" err="1"/>
              <a:t>absentia</a:t>
            </a:r>
            <a:r>
              <a:rPr lang="uk-UA" sz="2400" dirty="0"/>
              <a:t>)». </a:t>
            </a:r>
          </a:p>
        </p:txBody>
      </p:sp>
    </p:spTree>
    <p:extLst>
      <p:ext uri="{BB962C8B-B14F-4D97-AF65-F5344CB8AC3E}">
        <p14:creationId xmlns:p14="http://schemas.microsoft.com/office/powerpoint/2010/main" val="3099341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стан</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14</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algn="just"/>
            <a:r>
              <a:rPr lang="uk-UA" sz="2400" dirty="0"/>
              <a:t>ч. 2 ст. 297-1 КПК: </a:t>
            </a:r>
          </a:p>
          <a:p>
            <a:pPr algn="just"/>
            <a:endParaRPr lang="uk-UA" sz="2400" dirty="0"/>
          </a:p>
          <a:p>
            <a:pPr algn="just"/>
            <a:r>
              <a:rPr lang="uk-UA" sz="2400" dirty="0"/>
              <a:t>«Спеціальне досудове розслідування здійснюється на підставі ухвали слідчого судді у кримінальному провадженні щодо злочинів, передбачених статтями 109, 110, 110-2, 111, 112, 113, 114, 114-1, 115, 116, 118, частинами другою - п’ятою статті 191 (у випадку зловживання службовою особою своїм службовим становищем), статтями 209, 255-258, 258-1, 258-2, 258-3, 258-4, 258-5, 348, 364, 364-1, 365, 365-2, 368, 368-2, 368-3, 368-4, 369, 369-2, 370, 379, 400, 436, 436-1, 437, 438, 439, 440, 441, 442, 443, 444, 445, 446, 447 Кримінального кодексу України, стосовно підозрюваного, крім неповнолітнього, </a:t>
            </a:r>
            <a:r>
              <a:rPr lang="uk-UA" sz="2400" b="1" dirty="0"/>
              <a:t>який переховується від органів слідства та суду </a:t>
            </a:r>
            <a:r>
              <a:rPr lang="uk-UA" sz="2400" dirty="0"/>
              <a:t>з метою ухилення від кримінальної відповідальності та оголошений </a:t>
            </a:r>
            <a:r>
              <a:rPr lang="uk-UA" sz="2400" b="1" dirty="0"/>
              <a:t>у міждержавний та/або міжнародний розшук</a:t>
            </a:r>
            <a:r>
              <a:rPr lang="uk-UA" sz="2400" dirty="0"/>
              <a:t>. </a:t>
            </a:r>
            <a:endParaRPr lang="en-US" sz="2400" dirty="0"/>
          </a:p>
        </p:txBody>
      </p:sp>
    </p:spTree>
    <p:extLst>
      <p:ext uri="{BB962C8B-B14F-4D97-AF65-F5344CB8AC3E}">
        <p14:creationId xmlns:p14="http://schemas.microsoft.com/office/powerpoint/2010/main" val="3115432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стан</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15</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143001"/>
            <a:ext cx="9432713" cy="5360350"/>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algn="just"/>
            <a:r>
              <a:rPr lang="uk-UA" sz="2400" dirty="0"/>
              <a:t>ч. 20-1 Перехідних положень КПК (з 2016 року до 27 листопада 2018 р.): </a:t>
            </a:r>
          </a:p>
          <a:p>
            <a:pPr algn="just"/>
            <a:endParaRPr lang="uk-UA" sz="2400" dirty="0"/>
          </a:p>
          <a:p>
            <a:pPr algn="just"/>
            <a:r>
              <a:rPr lang="uk-UA" sz="2400" dirty="0"/>
              <a:t>«спеціальне досудове розслідування здійснюється на підставі ухвали слідчого судді у кримінальному провадженні щодо злочинів, передбачених статтями … Кримінального кодексу України, стосовно підозрюваного, крім неповнолітнього, який переховується від органів слідства та суду з метою ухилення від кримінальної відповідальності та оголошений у міждержавний та/або міжнародний розшук, </a:t>
            </a:r>
            <a:r>
              <a:rPr lang="uk-UA" sz="2400" b="1" u="sng" dirty="0"/>
              <a:t>чи який понад шість місяців переховується від органів слідства та суду з метою ухилення від кримінальної відповідальності та/або стосовно якого наявні фактичні дані, що він перебуває за межами України, на тимчасово окупованій території України або в районі проведення антитерористичної операції</a:t>
            </a:r>
            <a:r>
              <a:rPr lang="uk-UA" sz="2400" dirty="0"/>
              <a:t>». </a:t>
            </a:r>
          </a:p>
        </p:txBody>
      </p:sp>
    </p:spTree>
    <p:extLst>
      <p:ext uri="{BB962C8B-B14F-4D97-AF65-F5344CB8AC3E}">
        <p14:creationId xmlns:p14="http://schemas.microsoft.com/office/powerpoint/2010/main" val="4194311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стан</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16</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algn="just"/>
            <a:r>
              <a:rPr lang="uk-UA" sz="2400" dirty="0"/>
              <a:t>ч. 1 ст. 297-5 КПК: </a:t>
            </a:r>
          </a:p>
          <a:p>
            <a:pPr algn="just"/>
            <a:endParaRPr lang="uk-UA" sz="2400" dirty="0"/>
          </a:p>
          <a:p>
            <a:pPr algn="just"/>
            <a:r>
              <a:rPr lang="uk-UA" sz="2400" dirty="0"/>
              <a:t>«Повістки про виклик підозрюваного у разі здійснення спеціального досудового розслідування надсилаються </a:t>
            </a:r>
            <a:r>
              <a:rPr lang="uk-UA" sz="2400" b="1" u="sng" dirty="0"/>
              <a:t>за останнім відомим місцем його проживання чи перебування та обов’язково публікуються в засобах масової інформації загальнодержавної сфери розповсюдження та на офіційних веб-сайтах органів, що здійснюють досудове розслідування</a:t>
            </a:r>
            <a:r>
              <a:rPr lang="uk-UA" sz="2400" dirty="0"/>
              <a:t>. З моменту опублікування повістки про виклик у засобах масової інформації загальнодержавної сфери розповсюдження підозрюваний вважається належним чином ознайомленим з її змістом». </a:t>
            </a:r>
          </a:p>
        </p:txBody>
      </p:sp>
    </p:spTree>
    <p:extLst>
      <p:ext uri="{BB962C8B-B14F-4D97-AF65-F5344CB8AC3E}">
        <p14:creationId xmlns:p14="http://schemas.microsoft.com/office/powerpoint/2010/main" val="1782393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стан</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17</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algn="just"/>
            <a:r>
              <a:rPr lang="uk-UA" sz="2400" dirty="0"/>
              <a:t>ч. 3 ст. 323 КПК: </a:t>
            </a:r>
          </a:p>
          <a:p>
            <a:pPr algn="just"/>
            <a:endParaRPr lang="uk-UA" sz="2400" dirty="0"/>
          </a:p>
          <a:p>
            <a:pPr algn="just"/>
            <a:r>
              <a:rPr lang="uk-UA" sz="2400" dirty="0"/>
              <a:t>«Судовий розгляд у кримінальному провадженні щодо злочинів, зазначених у частині другій статті 297-1 цього Кодексу, може здійснюватися за відсутності обвинуваченого (</a:t>
            </a:r>
            <a:r>
              <a:rPr lang="en-US" sz="2400" dirty="0"/>
              <a:t>in absentia), </a:t>
            </a:r>
            <a:r>
              <a:rPr lang="uk-UA" sz="2400" dirty="0"/>
              <a:t>крім неповнолітнього, який переховується від органів слідства та суду з метою ухилення від кримінальної відповідальності (спеціальне судове провадження) та оголошений у міждержавний та/або міжнародний розшук.</a:t>
            </a:r>
          </a:p>
          <a:p>
            <a:pPr algn="just"/>
            <a:r>
              <a:rPr lang="uk-UA" sz="2400" dirty="0"/>
              <a:t>…</a:t>
            </a:r>
          </a:p>
          <a:p>
            <a:pPr algn="just"/>
            <a:r>
              <a:rPr lang="uk-UA" sz="2400" dirty="0"/>
              <a:t>Участь захисника у спеціальному судовому провадженні є обов’язковою». </a:t>
            </a:r>
          </a:p>
        </p:txBody>
      </p:sp>
    </p:spTree>
    <p:extLst>
      <p:ext uri="{BB962C8B-B14F-4D97-AF65-F5344CB8AC3E}">
        <p14:creationId xmlns:p14="http://schemas.microsoft.com/office/powerpoint/2010/main" val="815985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стан</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18</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algn="just"/>
            <a:r>
              <a:rPr lang="uk-UA" sz="2400" dirty="0"/>
              <a:t>ч. 3 ст. 323 КПК: </a:t>
            </a:r>
          </a:p>
          <a:p>
            <a:pPr algn="just"/>
            <a:endParaRPr lang="uk-UA" sz="2400" dirty="0"/>
          </a:p>
          <a:p>
            <a:pPr algn="just"/>
            <a:r>
              <a:rPr lang="uk-UA" sz="2400" dirty="0"/>
              <a:t>«Повістки про виклик обвинуваченого у разі здійснення спеціального судового провадження надсилаються </a:t>
            </a:r>
            <a:r>
              <a:rPr lang="uk-UA" sz="2400" b="1" u="sng" dirty="0"/>
              <a:t>за останнім відомим місцем його проживання чи перебування</a:t>
            </a:r>
            <a:r>
              <a:rPr lang="uk-UA" sz="2400" u="sng" dirty="0"/>
              <a:t>, а </a:t>
            </a:r>
            <a:r>
              <a:rPr lang="uk-UA" sz="2400" b="1" u="sng" dirty="0"/>
              <a:t>процесуальні документи, що підлягають врученню обвинуваченому, надсилаються захиснику</a:t>
            </a:r>
            <a:r>
              <a:rPr lang="uk-UA" sz="2400" dirty="0"/>
              <a:t>. Інформація про такі документи та повістки про виклик обвинуваченого обов’язково публікуються у </a:t>
            </a:r>
            <a:r>
              <a:rPr lang="uk-UA" sz="2400" b="1" u="sng" dirty="0"/>
              <a:t>засобах масової інформації загальнодержавної сфери розповсюдження</a:t>
            </a:r>
            <a:r>
              <a:rPr lang="uk-UA" sz="2400" dirty="0"/>
              <a:t> згідно з положеннями статті 297-5 цього Кодексу. З моменту опублікування повістки про виклик у засобах масової інформації загальнодержавної сфери розповсюдження обвинувачений </a:t>
            </a:r>
            <a:r>
              <a:rPr lang="uk-UA" sz="2400" b="1" u="sng" dirty="0"/>
              <a:t>вважається належним чином ознайомленим з її змістом</a:t>
            </a:r>
            <a:r>
              <a:rPr lang="uk-UA" sz="2400" dirty="0"/>
              <a:t>».</a:t>
            </a:r>
          </a:p>
        </p:txBody>
      </p:sp>
    </p:spTree>
    <p:extLst>
      <p:ext uri="{BB962C8B-B14F-4D97-AF65-F5344CB8AC3E}">
        <p14:creationId xmlns:p14="http://schemas.microsoft.com/office/powerpoint/2010/main" val="4089307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стан</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19</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algn="just"/>
            <a:r>
              <a:rPr lang="uk-UA" sz="2400" dirty="0"/>
              <a:t>ч. 5 ст. 374 КПК: </a:t>
            </a:r>
          </a:p>
          <a:p>
            <a:pPr algn="just"/>
            <a:endParaRPr lang="uk-UA" sz="2400" dirty="0"/>
          </a:p>
          <a:p>
            <a:pPr algn="just"/>
            <a:r>
              <a:rPr lang="uk-UA" sz="2400" dirty="0"/>
              <a:t>«У разі ухвалення вироку за наслідками кримінального провадження, у якому здійснювалося спеціальне досудове розслідування або спеціальне судове провадження (in </a:t>
            </a:r>
            <a:r>
              <a:rPr lang="uk-UA" sz="2400" dirty="0" err="1"/>
              <a:t>absentia</a:t>
            </a:r>
            <a:r>
              <a:rPr lang="uk-UA" sz="2400" dirty="0"/>
              <a:t>), суд окремо обґрунтовує, чи були здійснені стороною обвинувачення всі можливі передбачені законом заходи щодо дотримання прав підозрюваного чи обвинуваченого на захист та доступ до правосуддя з урахуванням встановлених законом особливостей такого провадження».</a:t>
            </a:r>
          </a:p>
        </p:txBody>
      </p:sp>
    </p:spTree>
    <p:extLst>
      <p:ext uri="{BB962C8B-B14F-4D97-AF65-F5344CB8AC3E}">
        <p14:creationId xmlns:p14="http://schemas.microsoft.com/office/powerpoint/2010/main" val="1199756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a:t>Дисклеймер</a:t>
            </a:r>
            <a:endParaRPr lang="en-US" dirty="0"/>
          </a:p>
        </p:txBody>
      </p:sp>
      <p:sp>
        <p:nvSpPr>
          <p:cNvPr id="3" name="Subtitle 2"/>
          <p:cNvSpPr>
            <a:spLocks noGrp="1"/>
          </p:cNvSpPr>
          <p:nvPr>
            <p:ph type="subTitle" idx="1"/>
          </p:nvPr>
        </p:nvSpPr>
        <p:spPr>
          <a:xfrm>
            <a:off x="454771" y="1333143"/>
            <a:ext cx="8996878" cy="5127477"/>
          </a:xfrm>
        </p:spPr>
        <p:txBody>
          <a:bodyPr/>
          <a:lstStyle/>
          <a:p>
            <a:pPr algn="just"/>
            <a:r>
              <a:rPr lang="uk-UA" dirty="0"/>
              <a:t>Зміст цієї презентації та висловлене під час </a:t>
            </a:r>
            <a:r>
              <a:rPr lang="uk-UA" dirty="0" err="1"/>
              <a:t>вебінару</a:t>
            </a:r>
            <a:r>
              <a:rPr lang="uk-UA" dirty="0"/>
              <a:t> не можна вважати офіційною позицією Верховного Суду чи всіх суддів. </a:t>
            </a:r>
          </a:p>
          <a:p>
            <a:endParaRPr lang="uk-UA" dirty="0"/>
          </a:p>
          <a:p>
            <a:pPr algn="just"/>
            <a:r>
              <a:rPr lang="uk-UA" dirty="0"/>
              <a:t>Під час </a:t>
            </a:r>
            <a:r>
              <a:rPr lang="uk-UA" dirty="0" err="1"/>
              <a:t>вебінару</a:t>
            </a:r>
            <a:r>
              <a:rPr lang="uk-UA" dirty="0"/>
              <a:t> спікер має на меті в першу чергу окреслити низку проблем, пов’язаних із процедурою </a:t>
            </a:r>
            <a:r>
              <a:rPr lang="en-US" i="1" dirty="0"/>
              <a:t>in absentia</a:t>
            </a:r>
            <a:r>
              <a:rPr lang="uk-UA" i="1" dirty="0"/>
              <a:t>  </a:t>
            </a:r>
            <a:r>
              <a:rPr lang="uk-UA" dirty="0"/>
              <a:t>за</a:t>
            </a:r>
            <a:r>
              <a:rPr lang="uk-UA" i="1" dirty="0"/>
              <a:t> </a:t>
            </a:r>
            <a:r>
              <a:rPr lang="uk-UA" dirty="0"/>
              <a:t>чинним КПК, а також можливі шляхи їх вирішення задля забезпечення її ефективності та повної відповідності європейським стандартам прав людини, але намагатиметься утриматися від категоричних суджень щодо питань, які ще можуть постати на розгляді Верховного Суду. Крім того, автор в принципі не виключає, що він може змінити повністю або певною мірою свою думку з тих чи інших питань внаслідок подальшого вивчення цієї проблематики або з урахуванням специфічних обставин конкретного кримінального провадження, яку можливо буде розглядати.   </a:t>
            </a:r>
          </a:p>
          <a:p>
            <a:endParaRPr lang="uk-UA" dirty="0"/>
          </a:p>
          <a:p>
            <a:pPr algn="just"/>
            <a:r>
              <a:rPr lang="uk-UA" dirty="0"/>
              <a:t>Наведений далі матеріал ґрунтується не тільки на власних роздумах спікера, але й включає  результат спільної роботи цілої низки експертів, які брали участь у професійній дискусії </a:t>
            </a:r>
            <a:r>
              <a:rPr lang="en-US" b="1" dirty="0">
                <a:hlinkClick r:id="rId2"/>
              </a:rPr>
              <a:t>JustTalk</a:t>
            </a:r>
            <a:r>
              <a:rPr lang="uk-UA" b="1" dirty="0"/>
              <a:t> </a:t>
            </a:r>
            <a:r>
              <a:rPr lang="uk-UA" dirty="0"/>
              <a:t>з цієї проблематики, проведеній Міжнародним Фондом «Відродження».</a:t>
            </a:r>
          </a:p>
          <a:p>
            <a:endParaRPr lang="uk-UA" dirty="0"/>
          </a:p>
        </p:txBody>
      </p:sp>
      <p:sp>
        <p:nvSpPr>
          <p:cNvPr id="4" name="Text Placeholder 3"/>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p:txBody>
      </p:sp>
      <p:sp>
        <p:nvSpPr>
          <p:cNvPr id="5" name="Slide Number Placeholder 4"/>
          <p:cNvSpPr>
            <a:spLocks noGrp="1"/>
          </p:cNvSpPr>
          <p:nvPr>
            <p:ph type="sldNum" sz="quarter" idx="12"/>
          </p:nvPr>
        </p:nvSpPr>
        <p:spPr/>
        <p:txBody>
          <a:bodyPr/>
          <a:lstStyle/>
          <a:p>
            <a:fld id="{E31F88C0-7908-8242-B816-1B240D45A7D7}" type="slidenum">
              <a:rPr lang="en-US" smtClean="0"/>
              <a:pPr/>
              <a:t>2</a:t>
            </a:fld>
            <a:endParaRPr lang="en-US" dirty="0"/>
          </a:p>
        </p:txBody>
      </p:sp>
    </p:spTree>
    <p:extLst>
      <p:ext uri="{BB962C8B-B14F-4D97-AF65-F5344CB8AC3E}">
        <p14:creationId xmlns:p14="http://schemas.microsoft.com/office/powerpoint/2010/main" val="1143340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стан</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20</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algn="just"/>
            <a:r>
              <a:rPr lang="uk-UA" sz="2400" dirty="0"/>
              <a:t>ч. 3 ст. 400 КПК: </a:t>
            </a:r>
          </a:p>
          <a:p>
            <a:pPr algn="just"/>
            <a:endParaRPr lang="uk-UA" sz="2400" dirty="0"/>
          </a:p>
          <a:p>
            <a:pPr algn="just"/>
            <a:r>
              <a:rPr lang="uk-UA" sz="2400" dirty="0"/>
              <a:t>«Якщо апеляційну скаргу подано обвинуваченим, щодо якого судом ухвалено вирок за результатами спеціального судового провадження, суд поновлює строк за умови надання обвинуваченим підтвердження наявності поважних причин, передбачених статтею 138 цього Кодексу, та надсилає апеляційну скаргу разом із матеріалами кримінального провадження до суду апеляційної інстанції з дотриманням правил, передбачених статтею 399 цього Кодексу».</a:t>
            </a:r>
          </a:p>
        </p:txBody>
      </p:sp>
    </p:spTree>
    <p:extLst>
      <p:ext uri="{BB962C8B-B14F-4D97-AF65-F5344CB8AC3E}">
        <p14:creationId xmlns:p14="http://schemas.microsoft.com/office/powerpoint/2010/main" val="3609672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проблеми</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21</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marL="342900" indent="-342900" algn="just">
              <a:buFontTx/>
              <a:buChar char="-"/>
            </a:pPr>
            <a:r>
              <a:rPr lang="uk-UA" sz="2400" dirty="0"/>
              <a:t>вимога щодо оголошення </a:t>
            </a:r>
            <a:r>
              <a:rPr lang="uk-UA" sz="2400" b="1" dirty="0"/>
              <a:t>у міждержавний та/або міжнародний розшук </a:t>
            </a:r>
            <a:r>
              <a:rPr lang="uk-UA" sz="2400" dirty="0"/>
              <a:t>фактично блокує цю процедуру на даний час </a:t>
            </a:r>
          </a:p>
          <a:p>
            <a:pPr marL="342900" indent="-342900" algn="just">
              <a:buFontTx/>
              <a:buChar char="-"/>
            </a:pPr>
            <a:endParaRPr lang="uk-UA" sz="2400" dirty="0"/>
          </a:p>
          <a:p>
            <a:pPr marL="342900" indent="-342900" algn="just">
              <a:buFontTx/>
              <a:buChar char="-"/>
            </a:pPr>
            <a:r>
              <a:rPr lang="uk-UA" sz="2400" dirty="0"/>
              <a:t>механізми повідомлення про зміст обвинувачення та дату й місце судового розгляду є недосконалими і неефективними (остання адреса може бути невідома або знаходитися на непідконтрольній території, проблема з повідомленням при обміні тощо)</a:t>
            </a:r>
          </a:p>
          <a:p>
            <a:pPr marL="342900" indent="-342900" algn="just">
              <a:buFontTx/>
              <a:buChar char="-"/>
            </a:pPr>
            <a:endParaRPr lang="uk-UA" sz="2400" dirty="0"/>
          </a:p>
          <a:p>
            <a:pPr marL="342900" indent="-342900" algn="just">
              <a:buFontTx/>
              <a:buChar char="-"/>
            </a:pPr>
            <a:r>
              <a:rPr lang="uk-UA" sz="2400" dirty="0"/>
              <a:t>позиція деяких правників: чинні положення щодо спеціального судового розгляду не поширюються </a:t>
            </a:r>
            <a:r>
              <a:rPr lang="ru-RU" sz="2400" dirty="0"/>
              <a:t>на </a:t>
            </a:r>
            <a:r>
              <a:rPr lang="uk-UA" sz="2400" dirty="0"/>
              <a:t>етап підготовчого засідання, тому неможливо провести таке засідання без обвинуваченого</a:t>
            </a:r>
          </a:p>
          <a:p>
            <a:pPr marL="342900" indent="-342900" algn="just">
              <a:buFontTx/>
              <a:buChar char="-"/>
            </a:pPr>
            <a:endParaRPr lang="uk-UA" sz="2400" dirty="0"/>
          </a:p>
          <a:p>
            <a:pPr marL="342900" indent="-342900" algn="just">
              <a:buFontTx/>
              <a:buChar char="-"/>
            </a:pPr>
            <a:r>
              <a:rPr lang="uk-UA" sz="2400" dirty="0"/>
              <a:t>неефективні механізми оскарження для обвинувачен</a:t>
            </a:r>
            <a:r>
              <a:rPr lang="ru-UA" sz="2400" dirty="0"/>
              <a:t>ого</a:t>
            </a:r>
            <a:r>
              <a:rPr lang="uk-UA" sz="2400" dirty="0"/>
              <a:t> / засудженого</a:t>
            </a:r>
          </a:p>
          <a:p>
            <a:pPr marL="342900" indent="-342900" algn="just">
              <a:buFontTx/>
              <a:buChar char="-"/>
            </a:pPr>
            <a:endParaRPr lang="uk-UA" sz="2400" dirty="0"/>
          </a:p>
          <a:p>
            <a:pPr marL="342900" indent="-342900" algn="just">
              <a:buFontTx/>
              <a:buChar char="-"/>
            </a:pPr>
            <a:endParaRPr lang="uk-UA" sz="2400" dirty="0"/>
          </a:p>
        </p:txBody>
      </p:sp>
    </p:spTree>
    <p:extLst>
      <p:ext uri="{BB962C8B-B14F-4D97-AF65-F5344CB8AC3E}">
        <p14:creationId xmlns:p14="http://schemas.microsoft.com/office/powerpoint/2010/main" val="194271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3800" b="1" i="1" dirty="0"/>
              <a:t>Законодавство і практика в Україні: шляхи вирішення</a:t>
            </a:r>
            <a:endParaRPr lang="en-US" sz="38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22</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184401"/>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marL="342900" indent="-342900" algn="just">
              <a:buFontTx/>
              <a:buChar char="-"/>
            </a:pPr>
            <a:r>
              <a:rPr lang="uk-UA" sz="2000" dirty="0"/>
              <a:t>вимогу щодо оголошення </a:t>
            </a:r>
            <a:r>
              <a:rPr lang="uk-UA" sz="2000" b="1" dirty="0"/>
              <a:t>у міждержавний та/або міжнародний розшук </a:t>
            </a:r>
            <a:r>
              <a:rPr lang="uk-UA" sz="2000" dirty="0"/>
              <a:t>замінити оголошенням у розшук</a:t>
            </a:r>
          </a:p>
          <a:p>
            <a:pPr marL="342900" indent="-342900" algn="just">
              <a:buFontTx/>
              <a:buChar char="-"/>
            </a:pPr>
            <a:endParaRPr lang="uk-UA" sz="2000" dirty="0"/>
          </a:p>
          <a:p>
            <a:pPr marL="342900" indent="-342900" algn="just">
              <a:buFontTx/>
              <a:buChar char="-"/>
            </a:pPr>
            <a:r>
              <a:rPr lang="uk-UA" sz="2000" dirty="0"/>
              <a:t>механізми повідомлення про зміст обвинувачення та дату й місце судового розгляду мають передбачати інформування не через засоби масової інформації, а через Інтернет, а також усіма доступними засобами, включаючи месенджери, профілі в соціальних мережах, телефонні дзвінки з проведення експертизи голосу тощо; крім того, про зміст обвинувального </a:t>
            </a:r>
            <a:r>
              <a:rPr lang="uk-UA" sz="2000" dirty="0" err="1"/>
              <a:t>акта</a:t>
            </a:r>
            <a:r>
              <a:rPr lang="uk-UA" sz="2000" dirty="0"/>
              <a:t> та першу дату судового засідання обвинуваченого має інформувати сторона обвинувачення, а в повідомленні має бути довідкова інформація про те, як і де дізнатися про наступні судові засідання або як зв’язатися з представниками сторони обвинувачення чи суду для реалізації своїх прав)</a:t>
            </a:r>
          </a:p>
          <a:p>
            <a:pPr marL="342900" indent="-342900" algn="just">
              <a:buFontTx/>
              <a:buChar char="-"/>
            </a:pPr>
            <a:endParaRPr lang="uk-UA" sz="2000" dirty="0"/>
          </a:p>
          <a:p>
            <a:pPr marL="342900" indent="-342900" algn="just">
              <a:buFontTx/>
              <a:buChar char="-"/>
            </a:pPr>
            <a:r>
              <a:rPr lang="uk-UA" sz="2000" dirty="0"/>
              <a:t>уточнити положення щодо підготовчого судового засідання</a:t>
            </a:r>
          </a:p>
          <a:p>
            <a:pPr marL="342900" indent="-342900" algn="just">
              <a:buFontTx/>
              <a:buChar char="-"/>
            </a:pPr>
            <a:endParaRPr lang="uk-UA" sz="2000" dirty="0"/>
          </a:p>
          <a:p>
            <a:pPr marL="342900" indent="-342900" algn="just">
              <a:buFontTx/>
              <a:buChar char="-"/>
            </a:pPr>
            <a:r>
              <a:rPr lang="uk-UA" sz="2000" dirty="0"/>
              <a:t>забезпечити ефективні механізми оскарження чи нового розгляду для обвинувачення / засудженого, щодо якого немає переконливих даних про його своєчасне повідомлення або який доведе, що не міг скористатися правом на особисту участь чи залучення захисника за власним вибором</a:t>
            </a:r>
          </a:p>
        </p:txBody>
      </p:sp>
    </p:spTree>
    <p:extLst>
      <p:ext uri="{BB962C8B-B14F-4D97-AF65-F5344CB8AC3E}">
        <p14:creationId xmlns:p14="http://schemas.microsoft.com/office/powerpoint/2010/main" val="146583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en-US" b="1" i="1" dirty="0">
                <a:solidFill>
                  <a:srgbClr val="FFFF00"/>
                </a:solidFill>
              </a:rPr>
              <a:t>In absentia </a:t>
            </a:r>
            <a:r>
              <a:rPr lang="en-US" b="1" i="1" dirty="0"/>
              <a:t>– </a:t>
            </a:r>
            <a:r>
              <a:rPr lang="uk-UA" b="1" dirty="0"/>
              <a:t>що це?</a:t>
            </a:r>
            <a:endParaRPr lang="en-US"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3</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r>
              <a:rPr lang="en-US" sz="4000" i="1" dirty="0">
                <a:solidFill>
                  <a:srgbClr val="FFFF00"/>
                </a:solidFill>
              </a:rPr>
              <a:t>In absentia </a:t>
            </a:r>
            <a:r>
              <a:rPr lang="en-US" sz="4000" i="1" dirty="0"/>
              <a:t>– </a:t>
            </a:r>
            <a:r>
              <a:rPr lang="uk-UA" sz="4000" dirty="0"/>
              <a:t>це спеціальна процедура кримінального провадження (досудового розслідування та судового розгляду) </a:t>
            </a:r>
            <a:br>
              <a:rPr lang="uk-UA" sz="4000" dirty="0"/>
            </a:br>
            <a:r>
              <a:rPr lang="uk-UA" sz="4000" dirty="0"/>
              <a:t>за відсутності обвинуваченого</a:t>
            </a:r>
            <a:endParaRPr lang="en-US" sz="4000" dirty="0"/>
          </a:p>
        </p:txBody>
      </p:sp>
    </p:spTree>
    <p:extLst>
      <p:ext uri="{BB962C8B-B14F-4D97-AF65-F5344CB8AC3E}">
        <p14:creationId xmlns:p14="http://schemas.microsoft.com/office/powerpoint/2010/main" val="36099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1417876"/>
          </a:xfrm>
        </p:spPr>
        <p:txBody>
          <a:bodyPr/>
          <a:lstStyle/>
          <a:p>
            <a:r>
              <a:rPr lang="uk-UA" b="1" dirty="0"/>
              <a:t>Розгляд за відсутності обвинуваченого за чинним КПК:</a:t>
            </a:r>
            <a:endParaRPr lang="en-US"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4</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820254"/>
            <a:ext cx="9432713" cy="4683096"/>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r>
              <a:rPr lang="uk-UA" sz="2400" b="1" dirty="0"/>
              <a:t>1)</a:t>
            </a:r>
            <a:r>
              <a:rPr lang="uk-UA" sz="2400" dirty="0"/>
              <a:t> видалення обвинуваченого тимчасово або </a:t>
            </a:r>
            <a:r>
              <a:rPr lang="ru-RU" sz="2400" dirty="0"/>
              <a:t>на весь час </a:t>
            </a:r>
          </a:p>
          <a:p>
            <a:r>
              <a:rPr lang="ru-RU" sz="2400" dirty="0"/>
              <a:t>судового </a:t>
            </a:r>
            <a:r>
              <a:rPr lang="uk-UA" sz="2400" dirty="0"/>
              <a:t>розгляду</a:t>
            </a:r>
            <a:r>
              <a:rPr lang="ru-RU" sz="2400" dirty="0"/>
              <a:t> </a:t>
            </a:r>
            <a:r>
              <a:rPr lang="ru-RU" sz="2400" i="1" dirty="0"/>
              <a:t>(ч. 1 ст. 330 КПК);</a:t>
            </a:r>
          </a:p>
          <a:p>
            <a:endParaRPr lang="ru-RU" sz="2400" i="1" dirty="0"/>
          </a:p>
          <a:p>
            <a:r>
              <a:rPr lang="ru-RU" sz="2400" b="1" dirty="0"/>
              <a:t>2) </a:t>
            </a:r>
            <a:r>
              <a:rPr lang="uk-UA" sz="2400" dirty="0"/>
              <a:t>спрощене провадження щодо кримінальних проступків </a:t>
            </a:r>
            <a:r>
              <a:rPr lang="uk-UA" sz="2400" i="1" dirty="0"/>
              <a:t>(ст. 381-382 КПК);</a:t>
            </a:r>
          </a:p>
          <a:p>
            <a:endParaRPr lang="uk-UA" sz="2400" i="1" dirty="0"/>
          </a:p>
          <a:p>
            <a:r>
              <a:rPr lang="uk-UA" sz="2400" i="1" dirty="0">
                <a:solidFill>
                  <a:srgbClr val="FFFF00"/>
                </a:solidFill>
              </a:rPr>
              <a:t>3) спеціальне досудове розслідування та спеціальний судовий розгляд </a:t>
            </a:r>
          </a:p>
          <a:p>
            <a:r>
              <a:rPr lang="uk-UA" sz="2400" i="1" dirty="0">
                <a:solidFill>
                  <a:srgbClr val="FFFF00"/>
                </a:solidFill>
              </a:rPr>
              <a:t>«</a:t>
            </a:r>
            <a:r>
              <a:rPr lang="en-US" sz="2400" i="1" dirty="0">
                <a:solidFill>
                  <a:srgbClr val="FFFF00"/>
                </a:solidFill>
              </a:rPr>
              <a:t>in absentia</a:t>
            </a:r>
            <a:r>
              <a:rPr lang="uk-UA" sz="2400" i="1" dirty="0">
                <a:solidFill>
                  <a:srgbClr val="FFFF00"/>
                </a:solidFill>
              </a:rPr>
              <a:t>» (</a:t>
            </a:r>
            <a:r>
              <a:rPr lang="uk-UA" sz="2400" i="1" dirty="0" err="1">
                <a:solidFill>
                  <a:srgbClr val="FFFF00"/>
                </a:solidFill>
              </a:rPr>
              <a:t>ст.ст</a:t>
            </a:r>
            <a:r>
              <a:rPr lang="uk-UA" sz="2400" i="1" dirty="0">
                <a:solidFill>
                  <a:srgbClr val="FFFF00"/>
                </a:solidFill>
              </a:rPr>
              <a:t>. 297-1 – 297-5, ч. 3 ст. 323  КПК)</a:t>
            </a:r>
          </a:p>
        </p:txBody>
      </p:sp>
    </p:spTree>
    <p:extLst>
      <p:ext uri="{BB962C8B-B14F-4D97-AF65-F5344CB8AC3E}">
        <p14:creationId xmlns:p14="http://schemas.microsoft.com/office/powerpoint/2010/main" val="266786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4200" b="1" i="1" dirty="0"/>
              <a:t>Навіщо потрібна процедура </a:t>
            </a:r>
            <a:r>
              <a:rPr lang="uk-UA" sz="4200" b="1" i="1" dirty="0">
                <a:solidFill>
                  <a:srgbClr val="FFFF00"/>
                </a:solidFill>
              </a:rPr>
              <a:t>«</a:t>
            </a:r>
            <a:r>
              <a:rPr lang="en-US" sz="4200" b="1" i="1" dirty="0">
                <a:solidFill>
                  <a:srgbClr val="FFFF00"/>
                </a:solidFill>
              </a:rPr>
              <a:t>in absentia</a:t>
            </a:r>
            <a:r>
              <a:rPr lang="uk-UA" sz="4200" b="1" i="1" dirty="0">
                <a:solidFill>
                  <a:srgbClr val="FFFF00"/>
                </a:solidFill>
              </a:rPr>
              <a:t>»</a:t>
            </a:r>
            <a:r>
              <a:rPr lang="en-US" sz="4200" b="1" i="1" dirty="0">
                <a:solidFill>
                  <a:srgbClr val="FFFF00"/>
                </a:solidFill>
              </a:rPr>
              <a:t> </a:t>
            </a:r>
            <a:r>
              <a:rPr lang="uk-UA" sz="4200" b="1" i="1" dirty="0"/>
              <a:t>?</a:t>
            </a:r>
            <a:endParaRPr lang="en-US" sz="42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5</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pPr algn="just"/>
            <a:r>
              <a:rPr lang="uk-UA" sz="2000" dirty="0"/>
              <a:t>Ця процедура запроваджена Законом України </a:t>
            </a:r>
            <a:r>
              <a:rPr lang="uk-UA" sz="2000" i="1" dirty="0"/>
              <a:t>«</a:t>
            </a:r>
            <a:r>
              <a:rPr lang="ru-RU" sz="2000" i="1" dirty="0"/>
              <a:t>Про </a:t>
            </a:r>
            <a:r>
              <a:rPr lang="uk-UA" sz="2000" i="1" dirty="0"/>
              <a:t>внесення</a:t>
            </a:r>
            <a:r>
              <a:rPr lang="ru-RU" sz="2000" i="1" dirty="0"/>
              <a:t> </a:t>
            </a:r>
            <a:r>
              <a:rPr lang="uk-UA" sz="2000" i="1" dirty="0"/>
              <a:t>змін до Кримінального та Кримінального процесуального кодексів України щодо невідворотності покарання за окремі злочини проти основ національної безпеки, громадської безпеки та корупційні злочини»</a:t>
            </a:r>
            <a:r>
              <a:rPr lang="uk-UA" sz="2000" dirty="0"/>
              <a:t> від 7 жовтня 2014 року.</a:t>
            </a:r>
          </a:p>
          <a:p>
            <a:pPr algn="just"/>
            <a:endParaRPr lang="uk-UA" sz="2000" dirty="0"/>
          </a:p>
          <a:p>
            <a:pPr algn="just"/>
            <a:r>
              <a:rPr lang="uk-UA" sz="2000" b="1" dirty="0"/>
              <a:t>Мета </a:t>
            </a:r>
            <a:r>
              <a:rPr lang="uk-UA" sz="2000" b="1" dirty="0">
                <a:hlinkClick r:id="rId3">
                  <a:extLst>
                    <a:ext uri="{A12FA001-AC4F-418D-AE19-62706E023703}">
                      <ahyp:hlinkClr xmlns:ahyp="http://schemas.microsoft.com/office/drawing/2018/hyperlinkcolor" val="tx"/>
                    </a:ext>
                  </a:extLst>
                </a:hlinkClick>
              </a:rPr>
              <a:t>законопроекту</a:t>
            </a:r>
            <a:r>
              <a:rPr lang="uk-UA" sz="2000" b="1" dirty="0"/>
              <a:t> (згідно з пояснювальною запискою):</a:t>
            </a:r>
          </a:p>
          <a:p>
            <a:pPr algn="just"/>
            <a:endParaRPr lang="uk-UA" sz="2000" dirty="0"/>
          </a:p>
          <a:p>
            <a:pPr algn="just"/>
            <a:r>
              <a:rPr lang="uk-UA" sz="2000" dirty="0"/>
              <a:t>«Проект Закону підготовлено з метою забезпечення принципу невідворотності покарання у випадках, коли підозрюваний (обвинувачений), знаходячись поза межами України, переховується від органів слідства та суду, ухиляючись від кримінальної відповідальності, та задля підвищення ефективності розслідування окремих злочинів проти основ національної безпеки України та громадської безпеки, а також забезпечення конфіскації майна за їх вчинення».</a:t>
            </a:r>
          </a:p>
          <a:p>
            <a:pPr algn="just"/>
            <a:endParaRPr lang="en-US" sz="2000" dirty="0"/>
          </a:p>
        </p:txBody>
      </p:sp>
    </p:spTree>
    <p:extLst>
      <p:ext uri="{BB962C8B-B14F-4D97-AF65-F5344CB8AC3E}">
        <p14:creationId xmlns:p14="http://schemas.microsoft.com/office/powerpoint/2010/main" val="230647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771" y="504928"/>
            <a:ext cx="9085342" cy="819670"/>
          </a:xfrm>
        </p:spPr>
        <p:txBody>
          <a:bodyPr/>
          <a:lstStyle/>
          <a:p>
            <a:r>
              <a:rPr lang="uk-UA" sz="4200" b="1" i="1" dirty="0"/>
              <a:t>Ключові питання</a:t>
            </a:r>
            <a:endParaRPr lang="en-US" sz="4200" b="1" dirty="0"/>
          </a:p>
        </p:txBody>
      </p:sp>
      <p:sp>
        <p:nvSpPr>
          <p:cNvPr id="3" name="Text Placeholder 2"/>
          <p:cNvSpPr>
            <a:spLocks noGrp="1"/>
          </p:cNvSpPr>
          <p:nvPr>
            <p:ph type="body" sz="quarter" idx="13"/>
          </p:nvPr>
        </p:nvSpPr>
        <p:spPr/>
        <p:txBody>
          <a:bodyPr/>
          <a:lstStyle/>
          <a:p>
            <a:r>
              <a:rPr lang="uk-UA" i="1" dirty="0"/>
              <a:t>Кримінальне провадження «</a:t>
            </a:r>
            <a:r>
              <a:rPr lang="en-US" i="1" dirty="0"/>
              <a:t>in absentia</a:t>
            </a:r>
            <a:r>
              <a:rPr lang="uk-UA" i="1" dirty="0"/>
              <a:t>»</a:t>
            </a:r>
            <a:endParaRPr lang="en-US" i="1" dirty="0"/>
          </a:p>
          <a:p>
            <a:endParaRPr lang="en-US" dirty="0"/>
          </a:p>
        </p:txBody>
      </p:sp>
      <p:sp>
        <p:nvSpPr>
          <p:cNvPr id="4" name="Slide Number Placeholder 3"/>
          <p:cNvSpPr>
            <a:spLocks noGrp="1"/>
          </p:cNvSpPr>
          <p:nvPr>
            <p:ph type="sldNum" sz="quarter" idx="12"/>
          </p:nvPr>
        </p:nvSpPr>
        <p:spPr/>
        <p:txBody>
          <a:bodyPr/>
          <a:lstStyle/>
          <a:p>
            <a:fld id="{E31F88C0-7908-8242-B816-1B240D45A7D7}" type="slidenum">
              <a:rPr lang="en-US" smtClean="0"/>
              <a:pPr/>
              <a:t>6</a:t>
            </a:fld>
            <a:endParaRPr lang="en-US" dirty="0"/>
          </a:p>
        </p:txBody>
      </p:sp>
      <p:sp>
        <p:nvSpPr>
          <p:cNvPr id="5" name="Title 1">
            <a:extLst>
              <a:ext uri="{FF2B5EF4-FFF2-40B4-BE49-F238E27FC236}">
                <a16:creationId xmlns:a16="http://schemas.microsoft.com/office/drawing/2014/main" id="{9776C350-BA4E-4C9B-9E4C-BB1C06873D04}"/>
              </a:ext>
            </a:extLst>
          </p:cNvPr>
          <p:cNvSpPr txBox="1">
            <a:spLocks/>
          </p:cNvSpPr>
          <p:nvPr/>
        </p:nvSpPr>
        <p:spPr>
          <a:xfrm>
            <a:off x="454770" y="1476997"/>
            <a:ext cx="9432713" cy="5026353"/>
          </a:xfrm>
          <a:prstGeom prst="rect">
            <a:avLst/>
          </a:prstGeom>
        </p:spPr>
        <p:txBody>
          <a:bodyPr vert="horz" lIns="91440" tIns="45720" rIns="91440" bIns="45720" rtlCol="0" anchor="ctr" anchorCtr="0">
            <a:noAutofit/>
          </a:bodyPr>
          <a:lstStyle>
            <a:lvl1pPr algn="l" defTabSz="1008400" rtl="0" eaLnBrk="1" latinLnBrk="0" hangingPunct="1">
              <a:lnSpc>
                <a:spcPct val="90000"/>
              </a:lnSpc>
              <a:spcBef>
                <a:spcPct val="0"/>
              </a:spcBef>
              <a:buNone/>
              <a:defRPr sz="4800" b="0" i="0" kern="1200" baseline="0">
                <a:solidFill>
                  <a:schemeClr val="bg1"/>
                </a:solidFill>
                <a:latin typeface="Roboto Condensed Light" charset="0"/>
                <a:ea typeface="Roboto Condensed Light" charset="0"/>
                <a:cs typeface="Roboto Condensed Light" charset="0"/>
              </a:defRPr>
            </a:lvl1pPr>
          </a:lstStyle>
          <a:p>
            <a:r>
              <a:rPr lang="uk-UA" sz="3000" dirty="0"/>
              <a:t>- Чи досягається мета кримінального провадження?</a:t>
            </a:r>
          </a:p>
          <a:p>
            <a:pPr algn="just"/>
            <a:r>
              <a:rPr lang="uk-UA" sz="1400" dirty="0"/>
              <a:t>(Завданнями кримінального провадження є захист особи, суспільства та держави від кримінальних правопорушень, охорона прав, свобод та законних інтересів учасників кримінального провадження, а також забезпечення швидкого, повного та неупередженого розслідування і судового розгляду з тим, щоб кожний, хто вчинив кримінальне правопорушення, був притягнутий до відповідальності в міру своєї вини, жоден невинуватий не був обвинувачений або засуджений, жодна особа не була піддана необґрунтованому процесуальному примусу і щоб до кожного учасника кримінального провадження була застосована належна правова процедура </a:t>
            </a:r>
            <a:r>
              <a:rPr lang="ru-RU" sz="1400" dirty="0"/>
              <a:t>– ст. 2 КПК</a:t>
            </a:r>
            <a:r>
              <a:rPr lang="uk-UA" sz="1400" dirty="0"/>
              <a:t>)</a:t>
            </a:r>
          </a:p>
          <a:p>
            <a:pPr algn="just"/>
            <a:endParaRPr lang="uk-UA" sz="1400" dirty="0"/>
          </a:p>
          <a:p>
            <a:pPr algn="just"/>
            <a:r>
              <a:rPr lang="uk-UA" sz="3000" dirty="0"/>
              <a:t>- Чи досягається мета покарання (зокрема, перевиховання)?</a:t>
            </a:r>
          </a:p>
          <a:p>
            <a:pPr algn="just"/>
            <a:r>
              <a:rPr lang="ru-RU" sz="1400" dirty="0"/>
              <a:t>(</a:t>
            </a:r>
            <a:r>
              <a:rPr lang="uk-UA" sz="1400" dirty="0"/>
              <a:t>Покарання має на меті не тільки кару, а й виправлення засуджених, а також запобігання вчиненню нових злочинів як засудженими, так і іншими особами </a:t>
            </a:r>
            <a:r>
              <a:rPr lang="ru-RU" sz="1400" dirty="0"/>
              <a:t>– ст. 50 КК).</a:t>
            </a:r>
          </a:p>
          <a:p>
            <a:pPr algn="just"/>
            <a:endParaRPr lang="ru-RU" sz="1400" dirty="0"/>
          </a:p>
          <a:p>
            <a:pPr algn="just"/>
            <a:r>
              <a:rPr lang="uk-UA" sz="3000" b="1" i="1" dirty="0">
                <a:solidFill>
                  <a:srgbClr val="FFFF00"/>
                </a:solidFill>
              </a:rPr>
              <a:t>- Чи можливо забезпечити права обвинуваченого?</a:t>
            </a:r>
          </a:p>
          <a:p>
            <a:pPr algn="just"/>
            <a:r>
              <a:rPr lang="uk-UA" sz="1400" dirty="0"/>
              <a:t>(рівність сторін і змагальність процедури, право на особисту участь, право на ознайомлення з матеріалами провадження, право на ефективний захист, право на оскарження тощо)</a:t>
            </a:r>
          </a:p>
          <a:p>
            <a:pPr algn="just"/>
            <a:endParaRPr lang="uk-UA" sz="1400" dirty="0"/>
          </a:p>
          <a:p>
            <a:pPr algn="just"/>
            <a:r>
              <a:rPr lang="uk-UA" sz="3000" b="1" i="1" dirty="0">
                <a:solidFill>
                  <a:srgbClr val="FFFF00"/>
                </a:solidFill>
              </a:rPr>
              <a:t>= Ефективність провадження </a:t>
            </a:r>
            <a:r>
              <a:rPr lang="en-US" sz="3000" b="1" i="1" dirty="0">
                <a:solidFill>
                  <a:srgbClr val="FFFF00"/>
                </a:solidFill>
              </a:rPr>
              <a:t>vs </a:t>
            </a:r>
            <a:r>
              <a:rPr lang="uk-UA" sz="3000" b="1" i="1" dirty="0">
                <a:solidFill>
                  <a:srgbClr val="FFFF00"/>
                </a:solidFill>
              </a:rPr>
              <a:t>Право на справедливий суд</a:t>
            </a:r>
          </a:p>
          <a:p>
            <a:pPr algn="just"/>
            <a:endParaRPr lang="uk-UA" sz="1400" dirty="0"/>
          </a:p>
        </p:txBody>
      </p:sp>
    </p:spTree>
    <p:extLst>
      <p:ext uri="{BB962C8B-B14F-4D97-AF65-F5344CB8AC3E}">
        <p14:creationId xmlns:p14="http://schemas.microsoft.com/office/powerpoint/2010/main" val="3888818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k-UA" b="1" dirty="0"/>
              <a:t>Міжнародні стандарти</a:t>
            </a:r>
            <a:endParaRPr lang="en-US" b="1" dirty="0"/>
          </a:p>
        </p:txBody>
      </p:sp>
      <p:sp>
        <p:nvSpPr>
          <p:cNvPr id="3" name="Text Placeholder 2"/>
          <p:cNvSpPr>
            <a:spLocks noGrp="1"/>
          </p:cNvSpPr>
          <p:nvPr>
            <p:ph type="body" sz="quarter" idx="13"/>
          </p:nvPr>
        </p:nvSpPr>
        <p:spPr/>
        <p:txBody>
          <a:bodyPr/>
          <a:lstStyle/>
          <a:p>
            <a:r>
              <a:rPr lang="uk-UA" dirty="0"/>
              <a:t>Кримінальне провадження «</a:t>
            </a:r>
            <a:r>
              <a:rPr lang="en-US" dirty="0"/>
              <a:t>in absentia»</a:t>
            </a:r>
          </a:p>
        </p:txBody>
      </p:sp>
      <p:sp>
        <p:nvSpPr>
          <p:cNvPr id="4" name="Slide Number Placeholder 3"/>
          <p:cNvSpPr>
            <a:spLocks noGrp="1"/>
          </p:cNvSpPr>
          <p:nvPr>
            <p:ph type="sldNum" sz="quarter" idx="12"/>
          </p:nvPr>
        </p:nvSpPr>
        <p:spPr/>
        <p:txBody>
          <a:bodyPr/>
          <a:lstStyle/>
          <a:p>
            <a:fld id="{E31F88C0-7908-8242-B816-1B240D45A7D7}" type="slidenum">
              <a:rPr lang="en-US" smtClean="0"/>
              <a:pPr/>
              <a:t>7</a:t>
            </a:fld>
            <a:endParaRPr lang="en-US" dirty="0"/>
          </a:p>
        </p:txBody>
      </p:sp>
      <p:sp>
        <p:nvSpPr>
          <p:cNvPr id="5" name="Title 1">
            <a:extLst>
              <a:ext uri="{FF2B5EF4-FFF2-40B4-BE49-F238E27FC236}">
                <a16:creationId xmlns:a16="http://schemas.microsoft.com/office/drawing/2014/main" id="{348FE961-249F-4178-8B31-2256DE454E42}"/>
              </a:ext>
            </a:extLst>
          </p:cNvPr>
          <p:cNvSpPr txBox="1">
            <a:spLocks/>
          </p:cNvSpPr>
          <p:nvPr/>
        </p:nvSpPr>
        <p:spPr>
          <a:xfrm>
            <a:off x="454771" y="1256142"/>
            <a:ext cx="9085342" cy="5121212"/>
          </a:xfrm>
          <a:prstGeom prst="rect">
            <a:avLst/>
          </a:prstGeom>
        </p:spPr>
        <p:txBody>
          <a:bodyPr vert="horz" lIns="91440" tIns="45720" rIns="91440" bIns="45720" rtlCol="0" anchor="ctr" anchorCtr="0">
            <a:normAutofit/>
          </a:bodyPr>
          <a:lstStyle>
            <a:lvl1pPr algn="l" defTabSz="1008400" rtl="0" eaLnBrk="1" latinLnBrk="0" hangingPunct="1">
              <a:lnSpc>
                <a:spcPct val="90000"/>
              </a:lnSpc>
              <a:spcBef>
                <a:spcPct val="0"/>
              </a:spcBef>
              <a:buNone/>
              <a:defRPr sz="3600" b="0" i="0" kern="1200" baseline="0">
                <a:solidFill>
                  <a:srgbClr val="00274E"/>
                </a:solidFill>
                <a:latin typeface="Roboto Condensed Light" charset="0"/>
                <a:ea typeface="Roboto Condensed Light" charset="0"/>
                <a:cs typeface="Roboto Condensed Light" charset="0"/>
              </a:defRPr>
            </a:lvl1pPr>
          </a:lstStyle>
          <a:p>
            <a:r>
              <a:rPr lang="uk-UA" b="1" dirty="0">
                <a:hlinkClick r:id="rId3"/>
              </a:rPr>
              <a:t>Рішення ВП ЄСПЛ – «</a:t>
            </a:r>
            <a:r>
              <a:rPr lang="uk-UA" b="1" dirty="0" err="1">
                <a:hlinkClick r:id="rId3"/>
              </a:rPr>
              <a:t>Сейдовіч</a:t>
            </a:r>
            <a:r>
              <a:rPr lang="uk-UA" b="1" dirty="0">
                <a:hlinkClick r:id="rId3"/>
              </a:rPr>
              <a:t> проти Італії»</a:t>
            </a:r>
          </a:p>
          <a:p>
            <a:r>
              <a:rPr lang="uk-UA" sz="2800" i="1" dirty="0">
                <a:hlinkClick r:id="rId3"/>
              </a:rPr>
              <a:t>(</a:t>
            </a:r>
            <a:r>
              <a:rPr lang="en-US" sz="2800" i="1" dirty="0">
                <a:hlinkClick r:id="rId3"/>
              </a:rPr>
              <a:t>Sejdovic v. Italy</a:t>
            </a:r>
            <a:r>
              <a:rPr lang="uk-UA" sz="2800" i="1" dirty="0">
                <a:hlinkClick r:id="rId3"/>
              </a:rPr>
              <a:t>, заява № 56581/00, 1 березня  2006 р.)</a:t>
            </a:r>
            <a:endParaRPr lang="uk-UA" sz="2800" i="1" dirty="0"/>
          </a:p>
          <a:p>
            <a:endParaRPr lang="uk-UA" sz="1800" dirty="0"/>
          </a:p>
          <a:p>
            <a:r>
              <a:rPr lang="uk-UA" sz="1800" dirty="0"/>
              <a:t>Заочне постановлення вироку щодо заявника, котрого неможливо було знайти і котрого визнали таким, що переховується. Заявнику не було зроблено жодного повідомлення про притягнення до кримінальної відповідальності, а в подальшому він не мав передбачених законом ефективних засобів для поновлення строку на подання апеляційної скарги або на проведення нового судового розгляду - </a:t>
            </a:r>
            <a:r>
              <a:rPr lang="uk-UA" sz="1800" b="1" dirty="0"/>
              <a:t>порушення ст. 6 Конвенції</a:t>
            </a:r>
            <a:r>
              <a:rPr lang="uk-UA" sz="1800" dirty="0"/>
              <a:t>. </a:t>
            </a:r>
          </a:p>
          <a:p>
            <a:endParaRPr lang="uk-UA" sz="1800" dirty="0"/>
          </a:p>
          <a:p>
            <a:r>
              <a:rPr lang="uk-UA" sz="1800" b="1" dirty="0"/>
              <a:t>Зауваження:</a:t>
            </a:r>
            <a:r>
              <a:rPr lang="uk-UA" sz="1800" dirty="0"/>
              <a:t> ЄСПЛ зазначив, що у випадку, коли, як у даній справі, особа була визнана винною внаслідок провадження, що призвело до недотримання вимог статті 6, то нове провадження або поновлення провадження на прохання зацікавленої особи є, загалом, належним засобом для усунення встановленого порушення</a:t>
            </a:r>
            <a:r>
              <a:rPr lang="ru-RU" sz="1800" dirty="0"/>
              <a:t>.</a:t>
            </a:r>
            <a:endParaRPr lang="uk-UA" sz="1800" dirty="0"/>
          </a:p>
          <a:p>
            <a:endParaRPr lang="en-US" sz="2800" dirty="0"/>
          </a:p>
        </p:txBody>
      </p:sp>
    </p:spTree>
    <p:extLst>
      <p:ext uri="{BB962C8B-B14F-4D97-AF65-F5344CB8AC3E}">
        <p14:creationId xmlns:p14="http://schemas.microsoft.com/office/powerpoint/2010/main" val="327497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k-UA" b="1" dirty="0"/>
              <a:t>Міжнародні стандарти</a:t>
            </a:r>
            <a:endParaRPr lang="en-US" b="1" dirty="0"/>
          </a:p>
        </p:txBody>
      </p:sp>
      <p:sp>
        <p:nvSpPr>
          <p:cNvPr id="3" name="Text Placeholder 2"/>
          <p:cNvSpPr>
            <a:spLocks noGrp="1"/>
          </p:cNvSpPr>
          <p:nvPr>
            <p:ph type="body" sz="quarter" idx="13"/>
          </p:nvPr>
        </p:nvSpPr>
        <p:spPr/>
        <p:txBody>
          <a:bodyPr/>
          <a:lstStyle/>
          <a:p>
            <a:r>
              <a:rPr lang="uk-UA" dirty="0"/>
              <a:t>Кримінальне провадження «</a:t>
            </a:r>
            <a:r>
              <a:rPr lang="en-US" dirty="0"/>
              <a:t>in absentia»</a:t>
            </a:r>
          </a:p>
        </p:txBody>
      </p:sp>
      <p:sp>
        <p:nvSpPr>
          <p:cNvPr id="4" name="Slide Number Placeholder 3"/>
          <p:cNvSpPr>
            <a:spLocks noGrp="1"/>
          </p:cNvSpPr>
          <p:nvPr>
            <p:ph type="sldNum" sz="quarter" idx="12"/>
          </p:nvPr>
        </p:nvSpPr>
        <p:spPr/>
        <p:txBody>
          <a:bodyPr/>
          <a:lstStyle/>
          <a:p>
            <a:fld id="{E31F88C0-7908-8242-B816-1B240D45A7D7}" type="slidenum">
              <a:rPr lang="en-US" smtClean="0"/>
              <a:pPr/>
              <a:t>8</a:t>
            </a:fld>
            <a:endParaRPr lang="en-US" dirty="0"/>
          </a:p>
        </p:txBody>
      </p:sp>
      <p:sp>
        <p:nvSpPr>
          <p:cNvPr id="5" name="Title 1">
            <a:extLst>
              <a:ext uri="{FF2B5EF4-FFF2-40B4-BE49-F238E27FC236}">
                <a16:creationId xmlns:a16="http://schemas.microsoft.com/office/drawing/2014/main" id="{348FE961-249F-4178-8B31-2256DE454E42}"/>
              </a:ext>
            </a:extLst>
          </p:cNvPr>
          <p:cNvSpPr txBox="1">
            <a:spLocks/>
          </p:cNvSpPr>
          <p:nvPr/>
        </p:nvSpPr>
        <p:spPr>
          <a:xfrm>
            <a:off x="454771" y="1256142"/>
            <a:ext cx="9303592" cy="5121212"/>
          </a:xfrm>
          <a:prstGeom prst="rect">
            <a:avLst/>
          </a:prstGeom>
        </p:spPr>
        <p:txBody>
          <a:bodyPr vert="horz" lIns="91440" tIns="45720" rIns="91440" bIns="45720" rtlCol="0" anchor="ctr" anchorCtr="0">
            <a:normAutofit/>
          </a:bodyPr>
          <a:lstStyle>
            <a:lvl1pPr algn="l" defTabSz="1008400" rtl="0" eaLnBrk="1" latinLnBrk="0" hangingPunct="1">
              <a:lnSpc>
                <a:spcPct val="90000"/>
              </a:lnSpc>
              <a:spcBef>
                <a:spcPct val="0"/>
              </a:spcBef>
              <a:buNone/>
              <a:defRPr sz="3600" b="0" i="0" kern="1200" baseline="0">
                <a:solidFill>
                  <a:srgbClr val="00274E"/>
                </a:solidFill>
                <a:latin typeface="Roboto Condensed Light" charset="0"/>
                <a:ea typeface="Roboto Condensed Light" charset="0"/>
                <a:cs typeface="Roboto Condensed Light" charset="0"/>
              </a:defRPr>
            </a:lvl1pPr>
          </a:lstStyle>
          <a:p>
            <a:r>
              <a:rPr lang="uk-UA" b="1" dirty="0"/>
              <a:t>ЄСПЛ щодо права брати участь у слуханні: </a:t>
            </a:r>
          </a:p>
          <a:p>
            <a:endParaRPr lang="uk-UA" sz="1800" dirty="0"/>
          </a:p>
          <a:p>
            <a:pPr marL="285750" indent="-285750" algn="just">
              <a:buFontTx/>
              <a:buChar char="-"/>
            </a:pPr>
            <a:r>
              <a:rPr lang="uk-UA" sz="1800" dirty="0"/>
              <a:t>право брати особисту участь у слуханні прямо не передбачено ст. 6 Конвенції, але на це вказують предмет і мета цього положення, тому таке право має першорядне значення з точки зору досягнення інтересів справедливого правосуддя;</a:t>
            </a:r>
          </a:p>
          <a:p>
            <a:pPr marL="285750" indent="-285750" algn="just">
              <a:buFontTx/>
              <a:buChar char="-"/>
            </a:pPr>
            <a:endParaRPr lang="uk-UA" sz="1800" dirty="0"/>
          </a:p>
          <a:p>
            <a:pPr marL="285750" indent="-285750" algn="just">
              <a:buFontTx/>
              <a:buChar char="-"/>
            </a:pPr>
            <a:r>
              <a:rPr lang="uk-UA" sz="1800" dirty="0"/>
              <a:t>однак це право не є абсолютним і ст. 6 Конвенції не буде порушена в разі відсутності обвинуваченого за умови: </a:t>
            </a:r>
          </a:p>
          <a:p>
            <a:pPr marL="285750" indent="-285750" algn="just">
              <a:buFontTx/>
              <a:buChar char="-"/>
            </a:pPr>
            <a:endParaRPr lang="uk-UA" sz="1800" dirty="0"/>
          </a:p>
          <a:p>
            <a:pPr algn="just"/>
            <a:r>
              <a:rPr lang="uk-UA" sz="1800" dirty="0"/>
              <a:t>	1) обвинувачений прямо чи непрямо відмовився від цього права;</a:t>
            </a:r>
          </a:p>
          <a:p>
            <a:pPr algn="just"/>
            <a:r>
              <a:rPr lang="uk-UA" sz="1800" dirty="0"/>
              <a:t>	2) держава продемонструвала старанні, але </a:t>
            </a:r>
            <a:r>
              <a:rPr lang="uk-UA" sz="1800"/>
              <a:t>безуспішні спроби </a:t>
            </a:r>
            <a:r>
              <a:rPr lang="uk-UA" sz="1800" dirty="0"/>
              <a:t>вручити повідомлення;</a:t>
            </a:r>
          </a:p>
          <a:p>
            <a:pPr algn="just"/>
            <a:endParaRPr lang="uk-UA" sz="1800" dirty="0"/>
          </a:p>
          <a:p>
            <a:pPr marL="285750" indent="-285750" algn="just">
              <a:buFontTx/>
              <a:buChar char="-"/>
            </a:pPr>
            <a:r>
              <a:rPr lang="uk-UA" sz="1800" dirty="0"/>
              <a:t>недоліки провадження </a:t>
            </a:r>
            <a:r>
              <a:rPr lang="en-US" sz="1800" dirty="0"/>
              <a:t>in absentia </a:t>
            </a:r>
            <a:r>
              <a:rPr lang="uk-UA" sz="1800" dirty="0"/>
              <a:t>можуть бути виправлені шляхом гарантування засудженому права на перегляд вироку або новий розгляд справи.</a:t>
            </a:r>
          </a:p>
        </p:txBody>
      </p:sp>
    </p:spTree>
    <p:extLst>
      <p:ext uri="{BB962C8B-B14F-4D97-AF65-F5344CB8AC3E}">
        <p14:creationId xmlns:p14="http://schemas.microsoft.com/office/powerpoint/2010/main" val="427442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uk-UA" b="1" dirty="0"/>
              <a:t>Міжнародні стандарти</a:t>
            </a:r>
            <a:endParaRPr lang="en-US" b="1" dirty="0"/>
          </a:p>
        </p:txBody>
      </p:sp>
      <p:sp>
        <p:nvSpPr>
          <p:cNvPr id="3" name="Text Placeholder 2"/>
          <p:cNvSpPr>
            <a:spLocks noGrp="1"/>
          </p:cNvSpPr>
          <p:nvPr>
            <p:ph type="body" sz="quarter" idx="13"/>
          </p:nvPr>
        </p:nvSpPr>
        <p:spPr/>
        <p:txBody>
          <a:bodyPr/>
          <a:lstStyle/>
          <a:p>
            <a:r>
              <a:rPr lang="uk-UA" dirty="0"/>
              <a:t>Кримінальне провадження «</a:t>
            </a:r>
            <a:r>
              <a:rPr lang="en-US" dirty="0"/>
              <a:t>in absentia»</a:t>
            </a:r>
          </a:p>
        </p:txBody>
      </p:sp>
      <p:sp>
        <p:nvSpPr>
          <p:cNvPr id="4" name="Slide Number Placeholder 3"/>
          <p:cNvSpPr>
            <a:spLocks noGrp="1"/>
          </p:cNvSpPr>
          <p:nvPr>
            <p:ph type="sldNum" sz="quarter" idx="12"/>
          </p:nvPr>
        </p:nvSpPr>
        <p:spPr/>
        <p:txBody>
          <a:bodyPr/>
          <a:lstStyle/>
          <a:p>
            <a:fld id="{E31F88C0-7908-8242-B816-1B240D45A7D7}" type="slidenum">
              <a:rPr lang="en-US" smtClean="0"/>
              <a:pPr/>
              <a:t>9</a:t>
            </a:fld>
            <a:endParaRPr lang="en-US" dirty="0"/>
          </a:p>
        </p:txBody>
      </p:sp>
      <p:sp>
        <p:nvSpPr>
          <p:cNvPr id="5" name="Title 1">
            <a:extLst>
              <a:ext uri="{FF2B5EF4-FFF2-40B4-BE49-F238E27FC236}">
                <a16:creationId xmlns:a16="http://schemas.microsoft.com/office/drawing/2014/main" id="{348FE961-249F-4178-8B31-2256DE454E42}"/>
              </a:ext>
            </a:extLst>
          </p:cNvPr>
          <p:cNvSpPr txBox="1">
            <a:spLocks/>
          </p:cNvSpPr>
          <p:nvPr/>
        </p:nvSpPr>
        <p:spPr>
          <a:xfrm>
            <a:off x="454771" y="1256142"/>
            <a:ext cx="9085342" cy="5121212"/>
          </a:xfrm>
          <a:prstGeom prst="rect">
            <a:avLst/>
          </a:prstGeom>
        </p:spPr>
        <p:txBody>
          <a:bodyPr vert="horz" lIns="91440" tIns="45720" rIns="91440" bIns="45720" rtlCol="0" anchor="ctr" anchorCtr="0">
            <a:normAutofit/>
          </a:bodyPr>
          <a:lstStyle>
            <a:lvl1pPr algn="l" defTabSz="1008400" rtl="0" eaLnBrk="1" latinLnBrk="0" hangingPunct="1">
              <a:lnSpc>
                <a:spcPct val="90000"/>
              </a:lnSpc>
              <a:spcBef>
                <a:spcPct val="0"/>
              </a:spcBef>
              <a:buNone/>
              <a:defRPr sz="3600" b="0" i="0" kern="1200" baseline="0">
                <a:solidFill>
                  <a:srgbClr val="00274E"/>
                </a:solidFill>
                <a:latin typeface="Roboto Condensed Light" charset="0"/>
                <a:ea typeface="Roboto Condensed Light" charset="0"/>
                <a:cs typeface="Roboto Condensed Light" charset="0"/>
              </a:defRPr>
            </a:lvl1pPr>
          </a:lstStyle>
          <a:p>
            <a:r>
              <a:rPr lang="uk-UA" b="1" dirty="0">
                <a:hlinkClick r:id="rId3"/>
              </a:rPr>
              <a:t>Рішення ЄСПЛ – «</a:t>
            </a:r>
            <a:r>
              <a:rPr lang="uk-UA" b="1" dirty="0" err="1">
                <a:hlinkClick r:id="rId3"/>
              </a:rPr>
              <a:t>Санадер</a:t>
            </a:r>
            <a:r>
              <a:rPr lang="uk-UA" b="1" dirty="0">
                <a:hlinkClick r:id="rId3"/>
              </a:rPr>
              <a:t> проти Хорватії»</a:t>
            </a:r>
          </a:p>
          <a:p>
            <a:r>
              <a:rPr lang="uk-UA" sz="2800" i="1" dirty="0">
                <a:hlinkClick r:id="rId3"/>
              </a:rPr>
              <a:t>(</a:t>
            </a:r>
            <a:r>
              <a:rPr lang="en-US" sz="2800" i="1" dirty="0" err="1">
                <a:hlinkClick r:id="rId3"/>
              </a:rPr>
              <a:t>Sanader</a:t>
            </a:r>
            <a:r>
              <a:rPr lang="en-US" sz="2800" i="1" dirty="0">
                <a:hlinkClick r:id="rId3"/>
              </a:rPr>
              <a:t> v. Croatia</a:t>
            </a:r>
            <a:r>
              <a:rPr lang="uk-UA" sz="2800" i="1" dirty="0">
                <a:hlinkClick r:id="rId3"/>
              </a:rPr>
              <a:t>, заява № 66408/12, </a:t>
            </a:r>
            <a:r>
              <a:rPr lang="en-US" sz="2800" i="1" dirty="0">
                <a:hlinkClick r:id="rId3"/>
              </a:rPr>
              <a:t>12 </a:t>
            </a:r>
            <a:r>
              <a:rPr lang="uk-UA" sz="2800" i="1" dirty="0">
                <a:hlinkClick r:id="rId3"/>
              </a:rPr>
              <a:t>лютого</a:t>
            </a:r>
            <a:r>
              <a:rPr lang="en-US" sz="2800" i="1" dirty="0">
                <a:hlinkClick r:id="rId3"/>
              </a:rPr>
              <a:t> 2015</a:t>
            </a:r>
            <a:r>
              <a:rPr lang="uk-UA" sz="2800" i="1" dirty="0">
                <a:hlinkClick r:id="rId3"/>
              </a:rPr>
              <a:t> р.)</a:t>
            </a:r>
            <a:endParaRPr lang="uk-UA" sz="2800" i="1" dirty="0"/>
          </a:p>
          <a:p>
            <a:endParaRPr lang="uk-UA" sz="1800" dirty="0"/>
          </a:p>
          <a:p>
            <a:pPr marL="285750" indent="-285750">
              <a:buFontTx/>
              <a:buChar char="-"/>
            </a:pPr>
            <a:r>
              <a:rPr lang="uk-UA" sz="1800" dirty="0"/>
              <a:t>кримінальна справа стосувалася обвинувачення в тяжких військових злочинах</a:t>
            </a:r>
          </a:p>
          <a:p>
            <a:pPr marL="285750" indent="-285750">
              <a:buFontTx/>
              <a:buChar char="-"/>
            </a:pPr>
            <a:r>
              <a:rPr lang="uk-UA" sz="1800" dirty="0"/>
              <a:t>особа була оголошена в розшук, оскільки перебувала на окупованій території поза контролем Хорватії</a:t>
            </a:r>
          </a:p>
          <a:p>
            <a:pPr marL="285750" indent="-285750">
              <a:buFontTx/>
              <a:buChar char="-"/>
            </a:pPr>
            <a:r>
              <a:rPr lang="uk-UA" sz="1800" dirty="0"/>
              <a:t>не було відомостей про те, що заявник був своєчасно повідомлений про розгляд</a:t>
            </a:r>
          </a:p>
          <a:p>
            <a:pPr marL="285750" indent="-285750">
              <a:buFontTx/>
              <a:buChar char="-"/>
            </a:pPr>
            <a:r>
              <a:rPr lang="uk-UA" sz="1800" dirty="0"/>
              <a:t>заявник міг ініціювати новий розгляд лише, якщо б повернувся до Хорватії та, по суті, пожертвував своєю свободою </a:t>
            </a:r>
          </a:p>
          <a:p>
            <a:pPr marL="285750" indent="-285750">
              <a:buFontTx/>
              <a:buChar char="-"/>
            </a:pPr>
            <a:endParaRPr lang="uk-UA" sz="1800" dirty="0"/>
          </a:p>
          <a:p>
            <a:r>
              <a:rPr lang="uk-UA" sz="1800" b="1" dirty="0"/>
              <a:t>Висновок ЄСПЛ:</a:t>
            </a:r>
          </a:p>
          <a:p>
            <a:endParaRPr lang="uk-UA" sz="1800" dirty="0"/>
          </a:p>
          <a:p>
            <a:pPr marL="285750" indent="-285750">
              <a:buFontTx/>
              <a:buChar char="-"/>
            </a:pPr>
            <a:r>
              <a:rPr lang="uk-UA" sz="1800" dirty="0"/>
              <a:t>саме по собі заочне провадження не порушує Конвенцію</a:t>
            </a:r>
          </a:p>
          <a:p>
            <a:pPr marL="285750" indent="-285750">
              <a:buFontTx/>
              <a:buChar char="-"/>
            </a:pPr>
            <a:r>
              <a:rPr lang="uk-UA" sz="1800" dirty="0"/>
              <a:t>порушення полягає в непропорційній </a:t>
            </a:r>
            <a:r>
              <a:rPr lang="uk-UA" sz="1800" dirty="0" err="1"/>
              <a:t>вимозі</a:t>
            </a:r>
            <a:r>
              <a:rPr lang="uk-UA" sz="1800" dirty="0"/>
              <a:t> пожертвувати свободою заради нового розгляду</a:t>
            </a:r>
          </a:p>
          <a:p>
            <a:endParaRPr lang="en-US" sz="2800" dirty="0"/>
          </a:p>
        </p:txBody>
      </p:sp>
    </p:spTree>
    <p:extLst>
      <p:ext uri="{BB962C8B-B14F-4D97-AF65-F5344CB8AC3E}">
        <p14:creationId xmlns:p14="http://schemas.microsoft.com/office/powerpoint/2010/main" val="45419328"/>
      </p:ext>
    </p:extLst>
  </p:cSld>
  <p:clrMapOvr>
    <a:masterClrMapping/>
  </p:clrMapOvr>
</p:sld>
</file>

<file path=ppt/theme/theme1.xml><?xml version="1.0" encoding="utf-8"?>
<a:theme xmlns:a="http://schemas.openxmlformats.org/drawingml/2006/main" name="Office Theme">
  <a:themeElements>
    <a:clrScheme name="Верховний Суд">
      <a:dk1>
        <a:srgbClr val="000000"/>
      </a:dk1>
      <a:lt1>
        <a:srgbClr val="FFFFFF"/>
      </a:lt1>
      <a:dk2>
        <a:srgbClr val="00274E"/>
      </a:dk2>
      <a:lt2>
        <a:srgbClr val="EFE7E3"/>
      </a:lt2>
      <a:accent1>
        <a:srgbClr val="00274E"/>
      </a:accent1>
      <a:accent2>
        <a:srgbClr val="EFE7E3"/>
      </a:accent2>
      <a:accent3>
        <a:srgbClr val="0059AA"/>
      </a:accent3>
      <a:accent4>
        <a:srgbClr val="008FD5"/>
      </a:accent4>
      <a:accent5>
        <a:srgbClr val="FCD700"/>
      </a:accent5>
      <a:accent6>
        <a:srgbClr val="32BCAD"/>
      </a:accent6>
      <a:hlink>
        <a:srgbClr val="00274E"/>
      </a:hlink>
      <a:folHlink>
        <a:srgbClr val="00274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1570</TotalTime>
  <Words>5184</Words>
  <Application>Microsoft Office PowerPoint</Application>
  <PresentationFormat>Произвольный</PresentationFormat>
  <Paragraphs>347</Paragraphs>
  <Slides>22</Slides>
  <Notes>18</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Office Theme</vt:lpstr>
      <vt:lpstr>Кримінальне провадження щодо злочинів, пов'язаних із окупацією Криму та конфліктом  на Донбасі, за процедурою in absentia:  сучасний стан і перспективи вдосконалення   Микола Мазур  суддя Верховного Суду,  кандидат юридичних наук, доцент</vt:lpstr>
      <vt:lpstr>Дисклеймер</vt:lpstr>
      <vt:lpstr>In absentia – що це?</vt:lpstr>
      <vt:lpstr>Розгляд за відсутності обвинуваченого за чинним КПК:</vt:lpstr>
      <vt:lpstr>Навіщо потрібна процедура «in absentia» ?</vt:lpstr>
      <vt:lpstr>Ключові питання</vt:lpstr>
      <vt:lpstr>Міжнародні стандарти</vt:lpstr>
      <vt:lpstr>Міжнародні стандарти</vt:lpstr>
      <vt:lpstr>Міжнародні стандарти</vt:lpstr>
      <vt:lpstr>Міжнародні стандарти</vt:lpstr>
      <vt:lpstr>Міжнародний досвід</vt:lpstr>
      <vt:lpstr>Міжнародний досвід</vt:lpstr>
      <vt:lpstr>Законодавство і практика в Україні: стан</vt:lpstr>
      <vt:lpstr>Законодавство і практика в Україні: стан</vt:lpstr>
      <vt:lpstr>Законодавство і практика в Україні: стан</vt:lpstr>
      <vt:lpstr>Законодавство і практика в Україні: стан</vt:lpstr>
      <vt:lpstr>Законодавство і практика в Україні: стан</vt:lpstr>
      <vt:lpstr>Законодавство і практика в Україні: стан</vt:lpstr>
      <vt:lpstr>Законодавство і практика в Україні: стан</vt:lpstr>
      <vt:lpstr>Законодавство і практика в Україні: стан</vt:lpstr>
      <vt:lpstr>Законодавство і практика в Україні: проблеми</vt:lpstr>
      <vt:lpstr>Законодавство і практика в Україні: шляхи вирішення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Микола Мазур</cp:lastModifiedBy>
  <cp:revision>80</cp:revision>
  <dcterms:created xsi:type="dcterms:W3CDTF">2017-12-01T09:13:10Z</dcterms:created>
  <dcterms:modified xsi:type="dcterms:W3CDTF">2020-05-22T13:11:02Z</dcterms:modified>
</cp:coreProperties>
</file>