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&#1079;&#1074;&#1110;&#1090;%20(1)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&#1079;&#1074;&#1110;&#1090;%20(1)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&#1079;&#1074;&#1110;&#1090;%20(1)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&#1079;&#1074;&#1110;&#1090;%20(1)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&#1079;&#1074;&#1110;&#1090;%20(1)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Лист2!$B$3</c:f>
              <c:strCache>
                <c:ptCount val="1"/>
                <c:pt idx="0">
                  <c:v>К-сть органів місцевого самоврядування</c:v>
                </c:pt>
              </c:strCache>
            </c:strRef>
          </c:tx>
          <c:dLbls>
            <c:showVal val="1"/>
            <c:showCatName val="1"/>
          </c:dLbls>
          <c:cat>
            <c:strRef>
              <c:f>Лист2!$A$4:$A$8</c:f>
              <c:strCache>
                <c:ptCount val="5"/>
                <c:pt idx="0">
                  <c:v>Дніпропетровська</c:v>
                </c:pt>
                <c:pt idx="1">
                  <c:v>Вінницька</c:v>
                </c:pt>
                <c:pt idx="2">
                  <c:v>Хмельницька </c:v>
                </c:pt>
                <c:pt idx="3">
                  <c:v>Черкаська </c:v>
                </c:pt>
                <c:pt idx="4">
                  <c:v>Чернігівська</c:v>
                </c:pt>
              </c:strCache>
            </c:strRef>
          </c:cat>
          <c:val>
            <c:numRef>
              <c:f>Лист2!$B$4:$B$8</c:f>
              <c:numCache>
                <c:formatCode>General</c:formatCode>
                <c:ptCount val="5"/>
                <c:pt idx="0">
                  <c:v>69</c:v>
                </c:pt>
                <c:pt idx="1">
                  <c:v>60</c:v>
                </c:pt>
                <c:pt idx="2">
                  <c:v>86</c:v>
                </c:pt>
                <c:pt idx="3">
                  <c:v>65</c:v>
                </c:pt>
                <c:pt idx="4">
                  <c:v>88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CatName val="1"/>
          </c:dLbls>
          <c:cat>
            <c:strRef>
              <c:f>Лист2!$A$11:$A$15</c:f>
              <c:strCache>
                <c:ptCount val="5"/>
                <c:pt idx="0">
                  <c:v>Дніпропетровська</c:v>
                </c:pt>
                <c:pt idx="1">
                  <c:v>Вінницька</c:v>
                </c:pt>
                <c:pt idx="2">
                  <c:v>Хмельницька </c:v>
                </c:pt>
                <c:pt idx="3">
                  <c:v>Черкаська </c:v>
                </c:pt>
                <c:pt idx="4">
                  <c:v>Чернігівська</c:v>
                </c:pt>
              </c:strCache>
            </c:strRef>
          </c:cat>
          <c:val>
            <c:numRef>
              <c:f>Лист2!$B$11:$B$15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16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CatName val="1"/>
          </c:dLbls>
          <c:cat>
            <c:strRef>
              <c:f>Лист2!$A$18:$A$22</c:f>
              <c:strCache>
                <c:ptCount val="5"/>
                <c:pt idx="0">
                  <c:v>Дніпропетровська</c:v>
                </c:pt>
                <c:pt idx="1">
                  <c:v>Вінницька</c:v>
                </c:pt>
                <c:pt idx="2">
                  <c:v>Хмельницька </c:v>
                </c:pt>
                <c:pt idx="3">
                  <c:v>Черкаська </c:v>
                </c:pt>
                <c:pt idx="4">
                  <c:v>Чернігівська</c:v>
                </c:pt>
              </c:strCache>
            </c:strRef>
          </c:cat>
          <c:val>
            <c:numRef>
              <c:f>Лист2!$B$18:$B$22</c:f>
              <c:numCache>
                <c:formatCode>General</c:formatCode>
                <c:ptCount val="5"/>
                <c:pt idx="0">
                  <c:v>62</c:v>
                </c:pt>
                <c:pt idx="1">
                  <c:v>57</c:v>
                </c:pt>
                <c:pt idx="2">
                  <c:v>70</c:v>
                </c:pt>
                <c:pt idx="3">
                  <c:v>53</c:v>
                </c:pt>
                <c:pt idx="4">
                  <c:v>84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CatName val="1"/>
          </c:dLbls>
          <c:cat>
            <c:strRef>
              <c:f>Лист2!$A$25:$A$29</c:f>
              <c:strCache>
                <c:ptCount val="5"/>
                <c:pt idx="0">
                  <c:v>Дніпропетровська</c:v>
                </c:pt>
                <c:pt idx="1">
                  <c:v>Вінницька</c:v>
                </c:pt>
                <c:pt idx="2">
                  <c:v>Хмельницька </c:v>
                </c:pt>
                <c:pt idx="3">
                  <c:v>Черкаська </c:v>
                </c:pt>
                <c:pt idx="4">
                  <c:v>Чернігівська</c:v>
                </c:pt>
              </c:strCache>
            </c:strRef>
          </c:cat>
          <c:val>
            <c:numRef>
              <c:f>Лист2!$B$25:$B$29</c:f>
              <c:numCache>
                <c:formatCode>General</c:formatCode>
                <c:ptCount val="5"/>
                <c:pt idx="0">
                  <c:v>9</c:v>
                </c:pt>
                <c:pt idx="1">
                  <c:v>2</c:v>
                </c:pt>
                <c:pt idx="2">
                  <c:v>17</c:v>
                </c:pt>
                <c:pt idx="3">
                  <c:v>11</c:v>
                </c:pt>
                <c:pt idx="4">
                  <c:v>12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CatName val="1"/>
          </c:dLbls>
          <c:cat>
            <c:strRef>
              <c:f>Лист2!$A$32:$A$36</c:f>
              <c:strCache>
                <c:ptCount val="5"/>
                <c:pt idx="0">
                  <c:v>Дніпропетровська</c:v>
                </c:pt>
                <c:pt idx="1">
                  <c:v>Вінницька</c:v>
                </c:pt>
                <c:pt idx="2">
                  <c:v>Хмельницька </c:v>
                </c:pt>
                <c:pt idx="3">
                  <c:v>Черкаська </c:v>
                </c:pt>
                <c:pt idx="4">
                  <c:v>Чернігівська</c:v>
                </c:pt>
              </c:strCache>
            </c:strRef>
          </c:cat>
          <c:val>
            <c:numRef>
              <c:f>Лист2!$B$32:$B$36</c:f>
              <c:numCache>
                <c:formatCode>General</c:formatCode>
                <c:ptCount val="5"/>
                <c:pt idx="0">
                  <c:v>60</c:v>
                </c:pt>
                <c:pt idx="1">
                  <c:v>58</c:v>
                </c:pt>
                <c:pt idx="2">
                  <c:v>69</c:v>
                </c:pt>
                <c:pt idx="3">
                  <c:v>54</c:v>
                </c:pt>
                <c:pt idx="4">
                  <c:v>76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C8FBD8-35F3-4D02-AE8B-8398CB8A3BC7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CF73FD-42F7-4038-9955-E9DA3CF7F0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ЗВІТ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uk-UA" sz="24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uk-UA" sz="24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uk-UA" sz="2400" b="1" dirty="0" smtClean="0">
                <a:solidFill>
                  <a:srgbClr val="FFFF00"/>
                </a:solidFill>
              </a:rPr>
              <a:t>ДОСТУПНІСТЬ УЧАСНИКАМ АТО ІНФОРМАЦІЇ ЩОДО СОЦІАЛЬНО-ЕКОНОМІЧНИХ ПОСЛУГ У ЧЕРКАСЬКІЙ, ЧЕРНІГІВСЬКІЙ, ХМЕЛЬНИЦЬКІЙ, ВІННИЦЬКІЙ, ДНІПРОПЕТРОВСЬКІЙ ОБЛАСТЯХ.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4" name="Picture 3" descr="D:\ЛОГО ЧПЦ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0967" y="0"/>
            <a:ext cx="2523033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Кількість </a:t>
            </a:r>
            <a:r>
              <a:rPr lang="uk-UA" b="1" dirty="0" smtClean="0"/>
              <a:t>органів місцевого самоврядування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ЛОГО ЧПЦ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0967" y="0"/>
            <a:ext cx="2523033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Органи, які мають інформацію на сайті</a:t>
            </a:r>
            <a:endParaRPr lang="uk-UA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ЛОГО ЧПЦ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0967" y="0"/>
            <a:ext cx="2523033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Органи, які не мають інформацію на сайті</a:t>
            </a:r>
            <a:endParaRPr lang="uk-UA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ЛОГО ЧПЦ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0967" y="0"/>
            <a:ext cx="2523033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Органи,які публікують місцеві програми</a:t>
            </a:r>
            <a:endParaRPr lang="uk-UA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1785926"/>
          <a:ext cx="785818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D:\ЛОГО ЧПЦ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0967" y="0"/>
            <a:ext cx="2523033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Органи,які </a:t>
            </a:r>
            <a:r>
              <a:rPr lang="uk-UA" b="1" dirty="0" smtClean="0"/>
              <a:t>не публікують місцеві програми</a:t>
            </a:r>
            <a:endParaRPr lang="uk-UA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785926"/>
          <a:ext cx="807249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ЛОГО ЧПЦ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0967" y="0"/>
            <a:ext cx="2523033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39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ЗВІТ</vt:lpstr>
      <vt:lpstr>  Кількість органів місцевого самоврядування</vt:lpstr>
      <vt:lpstr>Органи, які мають інформацію на сайті</vt:lpstr>
      <vt:lpstr>Органи, які не мають інформацію на сайті</vt:lpstr>
      <vt:lpstr>Органи,які публікують місцеві програми</vt:lpstr>
      <vt:lpstr> Органи,які не публікують місцеві програми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2017-08-30T07:35:04Z</dcterms:created>
  <dcterms:modified xsi:type="dcterms:W3CDTF">2017-09-14T18:26:20Z</dcterms:modified>
</cp:coreProperties>
</file>