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0" r:id="rId2"/>
    <p:sldId id="258" r:id="rId3"/>
    <p:sldId id="259" r:id="rId4"/>
    <p:sldId id="260" r:id="rId5"/>
    <p:sldId id="261" r:id="rId6"/>
    <p:sldId id="262" r:id="rId7"/>
    <p:sldId id="263" r:id="rId8"/>
    <p:sldId id="268" r:id="rId9"/>
    <p:sldId id="267" r:id="rId10"/>
    <p:sldId id="283" r:id="rId11"/>
    <p:sldId id="284" r:id="rId12"/>
    <p:sldId id="285" r:id="rId13"/>
    <p:sldId id="264" r:id="rId14"/>
    <p:sldId id="265" r:id="rId15"/>
    <p:sldId id="270" r:id="rId16"/>
    <p:sldId id="271" r:id="rId17"/>
    <p:sldId id="269" r:id="rId18"/>
    <p:sldId id="272" r:id="rId19"/>
    <p:sldId id="286" r:id="rId20"/>
    <p:sldId id="276" r:id="rId21"/>
    <p:sldId id="274" r:id="rId22"/>
    <p:sldId id="287" r:id="rId23"/>
    <p:sldId id="273" r:id="rId24"/>
    <p:sldId id="277" r:id="rId25"/>
    <p:sldId id="278" r:id="rId26"/>
    <p:sldId id="279" r:id="rId27"/>
    <p:sldId id="256" r:id="rId28"/>
    <p:sldId id="257" r:id="rId29"/>
    <p:sldId id="281" r:id="rId30"/>
    <p:sldId id="282" r:id="rId31"/>
  </p:sldIdLst>
  <p:sldSz cx="9144000" cy="6858000" type="screen4x3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2370" autoAdjust="0"/>
    <p:restoredTop sz="94601" autoAdjust="0"/>
  </p:normalViewPr>
  <p:slideViewPr>
    <p:cSldViewPr>
      <p:cViewPr>
        <p:scale>
          <a:sx n="90" d="100"/>
          <a:sy n="90" d="100"/>
        </p:scale>
        <p:origin x="-330" y="-4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9" name="Пі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uk-UA" smtClean="0"/>
              <a:t>Зразок підзаголовка</a:t>
            </a:r>
            <a:endParaRPr lang="en-US"/>
          </a:p>
        </p:txBody>
      </p:sp>
      <p:sp>
        <p:nvSpPr>
          <p:cNvPr id="4" name="Місце для дати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89AB9-F92F-4280-B7A4-F00054B507EF}" type="datetimeFigureOut">
              <a:rPr lang="uk-UA"/>
              <a:pPr>
                <a:defRPr/>
              </a:pPr>
              <a:t>16.06.2016</a:t>
            </a:fld>
            <a:endParaRPr lang="uk-UA"/>
          </a:p>
        </p:txBody>
      </p:sp>
      <p:sp>
        <p:nvSpPr>
          <p:cNvPr id="5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90C27-360D-46F1-B60E-A683E63FE23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дати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AFA93-BBA7-484D-A6DC-4E0E7F801C20}" type="datetimeFigureOut">
              <a:rPr lang="uk-UA"/>
              <a:pPr>
                <a:defRPr/>
              </a:pPr>
              <a:t>16.06.2016</a:t>
            </a:fld>
            <a:endParaRPr lang="uk-UA"/>
          </a:p>
        </p:txBody>
      </p:sp>
      <p:sp>
        <p:nvSpPr>
          <p:cNvPr id="5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68F7B-4D41-43F1-9C08-BE4E9BE552A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дати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FC048-B8AB-48ED-B91E-84376BAC8731}" type="datetimeFigureOut">
              <a:rPr lang="uk-UA"/>
              <a:pPr>
                <a:defRPr/>
              </a:pPr>
              <a:t>16.06.2016</a:t>
            </a:fld>
            <a:endParaRPr lang="uk-UA"/>
          </a:p>
        </p:txBody>
      </p:sp>
      <p:sp>
        <p:nvSpPr>
          <p:cNvPr id="5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ACFA2-F0C7-45D3-B2E6-2E3D8E60196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дати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9114B-FA57-4843-823A-5E6B8D3B3B4D}" type="datetimeFigureOut">
              <a:rPr lang="uk-UA"/>
              <a:pPr>
                <a:defRPr/>
              </a:pPr>
              <a:t>16.06.2016</a:t>
            </a:fld>
            <a:endParaRPr lang="uk-UA"/>
          </a:p>
        </p:txBody>
      </p:sp>
      <p:sp>
        <p:nvSpPr>
          <p:cNvPr id="5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67E36-C914-4FDE-A754-DC04DAAEC3A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8C7D9-701C-4FBB-8F11-D251938E7C1E}" type="datetimeFigureOut">
              <a:rPr lang="uk-UA"/>
              <a:pPr>
                <a:defRPr/>
              </a:pPr>
              <a:t>16.06.2016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330F3-DA9E-430F-9982-0D78ACF4D0C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5" name="Місце для дати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90E7E-DD99-48CA-837A-3EDC3D2B1F7C}" type="datetimeFigureOut">
              <a:rPr lang="uk-UA"/>
              <a:pPr>
                <a:defRPr/>
              </a:pPr>
              <a:t>16.06.2016</a:t>
            </a:fld>
            <a:endParaRPr lang="uk-UA"/>
          </a:p>
        </p:txBody>
      </p:sp>
      <p:sp>
        <p:nvSpPr>
          <p:cNvPr id="6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F2E73-DF4F-40D0-83BF-FB2E7699531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7" name="Місце для дати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33049-87B8-4D04-BB76-C5E18A273724}" type="datetimeFigureOut">
              <a:rPr lang="uk-UA"/>
              <a:pPr>
                <a:defRPr/>
              </a:pPr>
              <a:t>16.06.2016</a:t>
            </a:fld>
            <a:endParaRPr lang="uk-UA"/>
          </a:p>
        </p:txBody>
      </p:sp>
      <p:sp>
        <p:nvSpPr>
          <p:cNvPr id="8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Місце для номера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DD258-47FC-4251-85D9-DBA1D6EE402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дати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9AFC0-524D-47B7-950D-9316F2901A67}" type="datetimeFigureOut">
              <a:rPr lang="uk-UA"/>
              <a:pPr>
                <a:defRPr/>
              </a:pPr>
              <a:t>16.06.2016</a:t>
            </a:fld>
            <a:endParaRPr lang="uk-UA"/>
          </a:p>
        </p:txBody>
      </p:sp>
      <p:sp>
        <p:nvSpPr>
          <p:cNvPr id="4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Місце для номера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D2581-C3E7-4E5D-A3D1-B0D4BF21209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DC209-369D-4D78-BF0C-30E082270E33}" type="datetimeFigureOut">
              <a:rPr lang="uk-UA"/>
              <a:pPr>
                <a:defRPr/>
              </a:pPr>
              <a:t>16.06.2016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Місце для номера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EA4ED-6318-430F-8026-1FAE419E32F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5" name="Місце для дати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9C6BA-3DC2-4083-8ACE-AD0866C3A154}" type="datetimeFigureOut">
              <a:rPr lang="uk-UA"/>
              <a:pPr>
                <a:defRPr/>
              </a:pPr>
              <a:t>16.06.2016</a:t>
            </a:fld>
            <a:endParaRPr lang="uk-UA"/>
          </a:p>
        </p:txBody>
      </p:sp>
      <p:sp>
        <p:nvSpPr>
          <p:cNvPr id="6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1A8C8-04D4-48A1-8D5C-2E101DF55190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uk-UA" noProof="0" smtClean="0"/>
              <a:t>Клацніть піктограму, щоб додати зображення</a:t>
            </a:r>
            <a:endParaRPr lang="en-US" noProof="0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609DA-5153-401F-AFBA-A4FF98A4F687}" type="datetimeFigureOut">
              <a:rPr lang="uk-UA"/>
              <a:pPr>
                <a:defRPr/>
              </a:pPr>
              <a:t>16.06.2016</a:t>
            </a:fld>
            <a:endParaRPr lang="uk-UA"/>
          </a:p>
        </p:txBody>
      </p:sp>
      <p:sp>
        <p:nvSpPr>
          <p:cNvPr id="6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36DFA-2BC1-499B-ABCE-6070D56B73F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Місце для заголовка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1027" name="Місце для тексту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smtClean="0"/>
          </a:p>
        </p:txBody>
      </p:sp>
      <p:sp>
        <p:nvSpPr>
          <p:cNvPr id="14" name="Місце для дати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FB1BA98-EAC1-4646-B60C-5B5311434FCA}" type="datetimeFigureOut">
              <a:rPr lang="uk-UA"/>
              <a:pPr>
                <a:defRPr/>
              </a:pPr>
              <a:t>16.06.2016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23" name="Місце для номера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2F30CAC-ABB0-4489-8074-D807902DBA1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72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C:\Users\Andrii\Desktop\тут всі файли\Презентація\Емблем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276475"/>
            <a:ext cx="3325812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208823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7200" dirty="0">
                <a:latin typeface="Times New Roman" pitchFamily="18" charset="0"/>
                <a:cs typeface="Times New Roman" pitchFamily="18" charset="0"/>
              </a:rPr>
              <a:t>Війна на Балканах</a:t>
            </a:r>
            <a:br>
              <a:rPr lang="uk-UA" sz="7200" dirty="0">
                <a:latin typeface="Times New Roman" pitchFamily="18" charset="0"/>
                <a:cs typeface="Times New Roman" pitchFamily="18" charset="0"/>
              </a:rPr>
            </a:br>
            <a:endParaRPr lang="uk-UA" sz="7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3" descr="C:\Users\Andrii\Desktop\тут всі файли\Презентація\Емблема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2708275"/>
            <a:ext cx="4356100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5" descr="http://cdn.agilitycms.com/hockey-canada/Corporate/Partnerships/Logos/canada_64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3575" y="4737100"/>
            <a:ext cx="3816350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7" descr="12243274917403021628393621433306-345db9572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2500" y="1557338"/>
            <a:ext cx="2305050" cy="205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smtClean="0"/>
              <a:t>Злочини проти людства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uk-UA" dirty="0"/>
              <a:t/>
            </a:r>
            <a:br>
              <a:rPr lang="uk-UA" dirty="0"/>
            </a:br>
            <a:r>
              <a:rPr lang="uk-UA" dirty="0">
                <a:solidFill>
                  <a:schemeClr val="bg1"/>
                </a:solidFill>
              </a:rPr>
              <a:t>26 липня 1991 — </a:t>
            </a: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Замочамська різанина</a:t>
            </a:r>
            <a:r>
              <a:rPr lang="uk-UA" dirty="0">
                <a:solidFill>
                  <a:schemeClr val="bg1"/>
                </a:solidFill>
              </a:rPr>
              <a:t> вбивство </a:t>
            </a:r>
            <a:r>
              <a:rPr lang="uk-UA" dirty="0" err="1" smtClean="0">
                <a:solidFill>
                  <a:schemeClr val="bg1"/>
                </a:solidFill>
              </a:rPr>
              <a:t>хорват-поліціянтів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>
                <a:solidFill>
                  <a:schemeClr val="bg1"/>
                </a:solidFill>
              </a:rPr>
              <a:t>сербами у селі </a:t>
            </a:r>
            <a:r>
              <a:rPr lang="uk-UA" dirty="0" err="1">
                <a:solidFill>
                  <a:schemeClr val="bg1"/>
                </a:solidFill>
              </a:rPr>
              <a:t>Замочамі</a:t>
            </a:r>
            <a:endParaRPr lang="uk-UA" dirty="0">
              <a:solidFill>
                <a:schemeClr val="bg1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uk-UA" dirty="0">
                <a:solidFill>
                  <a:schemeClr val="bg1"/>
                </a:solidFill>
              </a:rPr>
              <a:t>26 липня 1991 — </a:t>
            </a: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різанина в Струзі</a:t>
            </a:r>
            <a:r>
              <a:rPr lang="uk-UA" dirty="0">
                <a:solidFill>
                  <a:schemeClr val="bg1"/>
                </a:solidFill>
              </a:rPr>
              <a:t> вбивство </a:t>
            </a:r>
            <a:r>
              <a:rPr lang="uk-UA" dirty="0" err="1" smtClean="0">
                <a:solidFill>
                  <a:schemeClr val="bg1"/>
                </a:solidFill>
              </a:rPr>
              <a:t>хорват-поліціянтів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>
                <a:solidFill>
                  <a:schemeClr val="bg1"/>
                </a:solidFill>
              </a:rPr>
              <a:t>сербами у селі </a:t>
            </a:r>
            <a:r>
              <a:rPr lang="uk-UA" dirty="0" err="1">
                <a:solidFill>
                  <a:schemeClr val="bg1"/>
                </a:solidFill>
              </a:rPr>
              <a:t>Струзі</a:t>
            </a:r>
            <a:endParaRPr lang="uk-UA" dirty="0">
              <a:solidFill>
                <a:schemeClr val="bg1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uk-UA" dirty="0" smtClean="0">
                <a:solidFill>
                  <a:schemeClr val="bg1"/>
                </a:solidFill>
              </a:rPr>
              <a:t>серпень</a:t>
            </a:r>
            <a:r>
              <a:rPr lang="uk-UA" dirty="0">
                <a:solidFill>
                  <a:schemeClr val="bg1"/>
                </a:solidFill>
              </a:rPr>
              <a:t> 1991 — травень 1992 </a:t>
            </a: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Далзька різанина</a:t>
            </a:r>
            <a:r>
              <a:rPr lang="uk-UA" dirty="0">
                <a:solidFill>
                  <a:schemeClr val="bg1"/>
                </a:solidFill>
              </a:rPr>
              <a:t> вбивство сербами щонайменше 135 мирних хорватських жителів у селищі </a:t>
            </a:r>
            <a:r>
              <a:rPr lang="uk-UA" dirty="0" err="1">
                <a:solidFill>
                  <a:schemeClr val="bg1"/>
                </a:solidFill>
              </a:rPr>
              <a:t>Далжі</a:t>
            </a:r>
            <a:r>
              <a:rPr lang="uk-UA" dirty="0">
                <a:solidFill>
                  <a:schemeClr val="bg1"/>
                </a:solidFill>
              </a:rPr>
              <a:t> на сході Хорватії (39 1 серпень).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uk-UA" dirty="0" smtClean="0">
                <a:solidFill>
                  <a:schemeClr val="bg1"/>
                </a:solidFill>
              </a:rPr>
              <a:t>8 </a:t>
            </a:r>
            <a:r>
              <a:rPr lang="uk-UA" dirty="0">
                <a:solidFill>
                  <a:schemeClr val="bg1"/>
                </a:solidFill>
              </a:rPr>
              <a:t>вересня 1991 </a:t>
            </a: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Кусонська різанина</a:t>
            </a:r>
            <a:r>
              <a:rPr lang="uk-UA" dirty="0">
                <a:solidFill>
                  <a:schemeClr val="bg1"/>
                </a:solidFill>
              </a:rPr>
              <a:t> — масове вбивство сербами 20 </a:t>
            </a:r>
            <a:r>
              <a:rPr lang="uk-UA" dirty="0" err="1">
                <a:solidFill>
                  <a:schemeClr val="bg1"/>
                </a:solidFill>
              </a:rPr>
              <a:t>хорв</a:t>
            </a:r>
            <a:r>
              <a:rPr lang="uk-UA" dirty="0">
                <a:solidFill>
                  <a:schemeClr val="bg1"/>
                </a:solidFill>
              </a:rPr>
              <a:t>. </a:t>
            </a:r>
            <a:r>
              <a:rPr lang="uk-UA" dirty="0" err="1">
                <a:solidFill>
                  <a:schemeClr val="bg1"/>
                </a:solidFill>
              </a:rPr>
              <a:t>поліціянтів</a:t>
            </a:r>
            <a:r>
              <a:rPr lang="uk-UA" dirty="0">
                <a:solidFill>
                  <a:schemeClr val="bg1"/>
                </a:solidFill>
              </a:rPr>
              <a:t> (полонених) в с. Кусоне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uk-UA" dirty="0">
                <a:solidFill>
                  <a:schemeClr val="bg1"/>
                </a:solidFill>
              </a:rPr>
              <a:t>21 вересня 1991 — </a:t>
            </a: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різанина в Івановім Селі</a:t>
            </a:r>
            <a:r>
              <a:rPr lang="uk-UA" dirty="0">
                <a:solidFill>
                  <a:schemeClr val="bg1"/>
                </a:solidFill>
              </a:rPr>
              <a:t> масове вбивство сербами 7 цивільних </a:t>
            </a:r>
            <a:r>
              <a:rPr lang="uk-UA" dirty="0" err="1" smtClean="0">
                <a:solidFill>
                  <a:schemeClr val="bg1"/>
                </a:solidFill>
              </a:rPr>
              <a:t>хорввтів</a:t>
            </a:r>
            <a:r>
              <a:rPr lang="uk-UA" dirty="0" smtClean="0">
                <a:solidFill>
                  <a:schemeClr val="bg1"/>
                </a:solidFill>
              </a:rPr>
              <a:t> і </a:t>
            </a:r>
            <a:r>
              <a:rPr lang="uk-UA" dirty="0">
                <a:solidFill>
                  <a:schemeClr val="bg1"/>
                </a:solidFill>
              </a:rPr>
              <a:t>чехів в селі Івановім Селі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uk-UA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/>
              <a:t>Злочини проти людства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uk-UA" dirty="0">
              <a:solidFill>
                <a:schemeClr val="bg1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uk-UA" sz="7400" dirty="0">
                <a:solidFill>
                  <a:schemeClr val="bg1"/>
                </a:solidFill>
              </a:rPr>
              <a:t>12 жовтня 1991 </a:t>
            </a:r>
            <a:r>
              <a:rPr lang="uk-UA" sz="7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Саборська різанина</a:t>
            </a:r>
            <a:r>
              <a:rPr lang="uk-UA" sz="7400" dirty="0">
                <a:solidFill>
                  <a:schemeClr val="bg1"/>
                </a:solidFill>
              </a:rPr>
              <a:t> масове вбивство сербами 29 цивільних хорватів в селі </a:t>
            </a:r>
            <a:r>
              <a:rPr lang="uk-UA" sz="7400" dirty="0" err="1">
                <a:solidFill>
                  <a:schemeClr val="bg1"/>
                </a:solidFill>
              </a:rPr>
              <a:t>Саборське</a:t>
            </a:r>
            <a:r>
              <a:rPr lang="uk-UA" sz="7400" dirty="0">
                <a:solidFill>
                  <a:schemeClr val="bg1"/>
                </a:solidFill>
              </a:rPr>
              <a:t>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uk-UA" sz="7400" dirty="0">
                <a:solidFill>
                  <a:schemeClr val="bg1"/>
                </a:solidFill>
              </a:rPr>
              <a:t>13 </a:t>
            </a:r>
            <a:r>
              <a:rPr lang="uk-UA" sz="7400" dirty="0" err="1">
                <a:solidFill>
                  <a:schemeClr val="bg1"/>
                </a:solidFill>
              </a:rPr>
              <a:t>жовт</a:t>
            </a:r>
            <a:r>
              <a:rPr lang="uk-UA" sz="7400" dirty="0">
                <a:solidFill>
                  <a:schemeClr val="bg1"/>
                </a:solidFill>
              </a:rPr>
              <a:t>ня 1991 </a:t>
            </a:r>
            <a:r>
              <a:rPr lang="uk-UA" sz="7400" dirty="0" smtClean="0">
                <a:solidFill>
                  <a:schemeClr val="bg1"/>
                </a:solidFill>
              </a:rPr>
              <a:t>- </a:t>
            </a:r>
            <a:r>
              <a:rPr lang="uk-UA" sz="7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різанина </a:t>
            </a:r>
            <a:r>
              <a:rPr lang="uk-UA" sz="7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Шірокій Кулі</a:t>
            </a:r>
            <a:r>
              <a:rPr lang="uk-UA" sz="7400" dirty="0">
                <a:solidFill>
                  <a:schemeClr val="bg1"/>
                </a:solidFill>
              </a:rPr>
              <a:t> вбивство 23 цивільних хорватів (і 4 сербів) сербами у селі Шірока Кула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uk-UA" sz="7400" dirty="0">
                <a:solidFill>
                  <a:schemeClr val="bg1"/>
                </a:solidFill>
              </a:rPr>
              <a:t>16 </a:t>
            </a:r>
            <a:r>
              <a:rPr lang="uk-UA" sz="7400" dirty="0" err="1">
                <a:solidFill>
                  <a:schemeClr val="bg1"/>
                </a:solidFill>
              </a:rPr>
              <a:t>жовт</a:t>
            </a:r>
            <a:r>
              <a:rPr lang="uk-UA" sz="7400" dirty="0">
                <a:solidFill>
                  <a:schemeClr val="bg1"/>
                </a:solidFill>
              </a:rPr>
              <a:t>ня 1991 </a:t>
            </a:r>
            <a:r>
              <a:rPr lang="uk-UA" sz="7400" dirty="0" smtClean="0">
                <a:solidFill>
                  <a:schemeClr val="bg1"/>
                </a:solidFill>
              </a:rPr>
              <a:t>- </a:t>
            </a:r>
            <a:r>
              <a:rPr lang="uk-UA" sz="7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Буковацька </a:t>
            </a:r>
            <a:r>
              <a:rPr lang="uk-UA" sz="7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різанина </a:t>
            </a:r>
            <a:r>
              <a:rPr lang="uk-UA" sz="7400" dirty="0">
                <a:solidFill>
                  <a:schemeClr val="bg1"/>
                </a:solidFill>
              </a:rPr>
              <a:t>вбивство 7 цивільних хорватів сербами у селі Буковці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uk-UA" sz="7400" dirty="0">
                <a:solidFill>
                  <a:schemeClr val="bg1"/>
                </a:solidFill>
              </a:rPr>
              <a:t>16 — 18 жовтня 1991 </a:t>
            </a:r>
            <a:r>
              <a:rPr lang="uk-UA" sz="7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Госпицька різанина</a:t>
            </a:r>
            <a:r>
              <a:rPr lang="uk-UA" sz="7400" dirty="0">
                <a:solidFill>
                  <a:schemeClr val="bg1"/>
                </a:solidFill>
              </a:rPr>
              <a:t> вбивство хорватами щонайменше 100 цивільних сербів у містечку </a:t>
            </a:r>
            <a:r>
              <a:rPr lang="uk-UA" sz="7400" dirty="0" err="1">
                <a:solidFill>
                  <a:schemeClr val="bg1"/>
                </a:solidFill>
              </a:rPr>
              <a:t>Госпич</a:t>
            </a:r>
            <a:r>
              <a:rPr lang="uk-UA" sz="7400" dirty="0">
                <a:solidFill>
                  <a:schemeClr val="bg1"/>
                </a:solidFill>
              </a:rPr>
              <a:t>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uk-UA" sz="7400" dirty="0">
                <a:solidFill>
                  <a:schemeClr val="bg1"/>
                </a:solidFill>
              </a:rPr>
              <a:t>21 жовтня 1991 </a:t>
            </a:r>
            <a:r>
              <a:rPr lang="uk-UA" sz="7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Бачинська різанина</a:t>
            </a:r>
            <a:r>
              <a:rPr lang="uk-UA" sz="7400" dirty="0">
                <a:solidFill>
                  <a:schemeClr val="bg1"/>
                </a:solidFill>
              </a:rPr>
              <a:t> вбивство сербами 110 цивільних хорватів у селах </a:t>
            </a:r>
            <a:r>
              <a:rPr lang="uk-UA" sz="7400" dirty="0" err="1">
                <a:solidFill>
                  <a:schemeClr val="bg1"/>
                </a:solidFill>
              </a:rPr>
              <a:t>Бачина</a:t>
            </a:r>
            <a:r>
              <a:rPr lang="uk-UA" sz="7400" dirty="0">
                <a:solidFill>
                  <a:schemeClr val="bg1"/>
                </a:solidFill>
              </a:rPr>
              <a:t> та </a:t>
            </a:r>
            <a:r>
              <a:rPr lang="uk-UA" sz="7400" dirty="0" err="1">
                <a:solidFill>
                  <a:schemeClr val="bg1"/>
                </a:solidFill>
              </a:rPr>
              <a:t>Церовляна</a:t>
            </a:r>
            <a:endParaRPr lang="uk-UA" sz="7400" dirty="0">
              <a:solidFill>
                <a:schemeClr val="bg1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uk-UA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/>
              <a:t>Злочини проти людства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uk-UA" dirty="0">
                <a:solidFill>
                  <a:schemeClr val="bg1"/>
                </a:solidFill>
              </a:rPr>
              <a:t>10 листопада 1991 </a:t>
            </a: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Ловаська різанина</a:t>
            </a:r>
            <a:r>
              <a:rPr lang="uk-UA" dirty="0">
                <a:solidFill>
                  <a:schemeClr val="bg1"/>
                </a:solidFill>
              </a:rPr>
              <a:t> вбивство 75 цивільних хорватів сербами у селі </a:t>
            </a:r>
            <a:r>
              <a:rPr lang="uk-UA" dirty="0" err="1">
                <a:solidFill>
                  <a:schemeClr val="bg1"/>
                </a:solidFill>
              </a:rPr>
              <a:t>Ловас</a:t>
            </a:r>
            <a:endParaRPr lang="uk-UA" dirty="0">
              <a:solidFill>
                <a:schemeClr val="bg1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uk-UA" dirty="0">
                <a:solidFill>
                  <a:schemeClr val="bg1"/>
                </a:solidFill>
              </a:rPr>
              <a:t>18 листопада 1991 </a:t>
            </a: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Шкабрньська різанина</a:t>
            </a:r>
            <a:r>
              <a:rPr lang="uk-UA" dirty="0">
                <a:solidFill>
                  <a:schemeClr val="bg1"/>
                </a:solidFill>
              </a:rPr>
              <a:t> вбивство сербами 86 цивільних хорватів в селищі </a:t>
            </a:r>
            <a:r>
              <a:rPr lang="uk-UA" dirty="0" err="1">
                <a:solidFill>
                  <a:schemeClr val="bg1"/>
                </a:solidFill>
              </a:rPr>
              <a:t>Шкабрня</a:t>
            </a:r>
            <a:r>
              <a:rPr lang="uk-UA" dirty="0">
                <a:solidFill>
                  <a:schemeClr val="bg1"/>
                </a:solidFill>
              </a:rPr>
              <a:t>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uk-UA" dirty="0">
                <a:solidFill>
                  <a:schemeClr val="bg1"/>
                </a:solidFill>
              </a:rPr>
              <a:t>18 листопада 1991 </a:t>
            </a: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Овчарська бійня</a:t>
            </a:r>
            <a:r>
              <a:rPr lang="uk-UA" dirty="0">
                <a:solidFill>
                  <a:schemeClr val="bg1"/>
                </a:solidFill>
              </a:rPr>
              <a:t> вбивство сербами 255—264 цивільних хорватів на фермі </a:t>
            </a:r>
            <a:r>
              <a:rPr lang="uk-UA" dirty="0" err="1">
                <a:solidFill>
                  <a:schemeClr val="bg1"/>
                </a:solidFill>
              </a:rPr>
              <a:t>Овчарі</a:t>
            </a:r>
            <a:r>
              <a:rPr lang="uk-UA" dirty="0">
                <a:solidFill>
                  <a:schemeClr val="bg1"/>
                </a:solidFill>
              </a:rPr>
              <a:t>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uk-UA" dirty="0">
                <a:solidFill>
                  <a:schemeClr val="bg1"/>
                </a:solidFill>
              </a:rPr>
              <a:t>12-13 грудня 1991 </a:t>
            </a: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Вочинська різанина</a:t>
            </a:r>
            <a:r>
              <a:rPr lang="uk-UA" dirty="0">
                <a:solidFill>
                  <a:schemeClr val="bg1"/>
                </a:solidFill>
              </a:rPr>
              <a:t> вбивство 47 цивільних хорватів сербами у </a:t>
            </a:r>
            <a:r>
              <a:rPr lang="uk-UA" dirty="0" err="1">
                <a:solidFill>
                  <a:schemeClr val="bg1"/>
                </a:solidFill>
              </a:rPr>
              <a:t>селі В</a:t>
            </a:r>
            <a:r>
              <a:rPr lang="uk-UA" dirty="0">
                <a:solidFill>
                  <a:schemeClr val="bg1"/>
                </a:solidFill>
              </a:rPr>
              <a:t>очині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uk-UA" dirty="0">
                <a:solidFill>
                  <a:schemeClr val="bg1"/>
                </a:solidFill>
              </a:rPr>
              <a:t>15 грудня 1991 </a:t>
            </a: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Кострицька різанина</a:t>
            </a:r>
            <a:r>
              <a:rPr lang="uk-UA" dirty="0">
                <a:solidFill>
                  <a:schemeClr val="bg1"/>
                </a:solidFill>
              </a:rPr>
              <a:t> вбивство 16 цивільних хорватів сербами у селі </a:t>
            </a:r>
            <a:r>
              <a:rPr lang="uk-UA" dirty="0" err="1">
                <a:solidFill>
                  <a:schemeClr val="bg1"/>
                </a:solidFill>
              </a:rPr>
              <a:t>Костричі</a:t>
            </a:r>
            <a:endParaRPr lang="uk-UA" dirty="0">
              <a:solidFill>
                <a:schemeClr val="bg1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uk-UA" dirty="0">
                <a:solidFill>
                  <a:schemeClr val="bg1"/>
                </a:solidFill>
              </a:rPr>
              <a:t>16 грудня 1991 </a:t>
            </a: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Йошевіцька різанина</a:t>
            </a:r>
            <a:r>
              <a:rPr lang="uk-UA" dirty="0">
                <a:solidFill>
                  <a:schemeClr val="bg1"/>
                </a:solidFill>
              </a:rPr>
              <a:t> вбивство 21 цивільних хорватів сербами у селі </a:t>
            </a:r>
            <a:r>
              <a:rPr lang="uk-UA" dirty="0" err="1">
                <a:solidFill>
                  <a:schemeClr val="bg1"/>
                </a:solidFill>
              </a:rPr>
              <a:t>Йошевіці</a:t>
            </a:r>
            <a:endParaRPr lang="uk-UA" dirty="0">
              <a:solidFill>
                <a:schemeClr val="bg1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uk-UA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uk-UA" dirty="0"/>
          </a:p>
        </p:txBody>
      </p:sp>
      <p:sp>
        <p:nvSpPr>
          <p:cNvPr id="25602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31750"/>
            <a:ext cx="8353425" cy="6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uk-UA" dirty="0"/>
          </a:p>
        </p:txBody>
      </p:sp>
      <p:sp>
        <p:nvSpPr>
          <p:cNvPr id="26626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6627" name="Picture 2" descr="C:\Users\Andrii\Desktop\Презентація\img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60350"/>
            <a:ext cx="8278812" cy="621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uk-UA" dirty="0"/>
          </a:p>
        </p:txBody>
      </p:sp>
      <p:sp>
        <p:nvSpPr>
          <p:cNvPr id="27650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7651" name="Picture 2" descr="C:\Users\Andrii\Desktop\Презентація\img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333375"/>
            <a:ext cx="8278812" cy="620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uk-UA" dirty="0"/>
          </a:p>
        </p:txBody>
      </p:sp>
      <p:sp>
        <p:nvSpPr>
          <p:cNvPr id="28674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8675" name="Picture 2" descr="C:\Users\Andrii\Desktop\Презентація\img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0538" y="260350"/>
            <a:ext cx="8256587" cy="619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uk-UA" dirty="0"/>
          </a:p>
        </p:txBody>
      </p:sp>
      <p:sp>
        <p:nvSpPr>
          <p:cNvPr id="29698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9699" name="Picture 2" descr="C:\Users\Andrii\Desktop\Презентація\img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0538" y="260350"/>
            <a:ext cx="8256587" cy="619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uk-UA" dirty="0"/>
          </a:p>
        </p:txBody>
      </p:sp>
      <p:sp>
        <p:nvSpPr>
          <p:cNvPr id="30722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333375"/>
            <a:ext cx="8353425" cy="600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en-US" sz="3600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uk-UA" sz="3600" smtClean="0">
                <a:solidFill>
                  <a:schemeClr val="bg1"/>
                </a:solidFill>
                <a:latin typeface="Arial" charset="0"/>
              </a:rPr>
              <a:t>ЗЛОЧИНИ ПРОТИ ЛЮДСТВА</a:t>
            </a:r>
            <a:endParaRPr lang="en-US" sz="360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000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uk-UA" sz="2000" smtClean="0">
                <a:solidFill>
                  <a:schemeClr val="bg1"/>
                </a:solidFill>
              </a:rPr>
              <a:t>Весна 1992 </a:t>
            </a:r>
            <a:r>
              <a:rPr lang="uk-UA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Вишеградський геноцид</a:t>
            </a:r>
            <a:r>
              <a:rPr lang="uk-UA" sz="2000" smtClean="0">
                <a:solidFill>
                  <a:schemeClr val="bg1"/>
                </a:solidFill>
              </a:rPr>
              <a:t> вбивство сербами близько 3.000 боснійців в місті Вишеграді  у східній частині Боснії та Герцеговини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uk-UA" sz="2000" smtClean="0">
                <a:solidFill>
                  <a:schemeClr val="bg1"/>
                </a:solidFill>
              </a:rPr>
              <a:t>1992 </a:t>
            </a:r>
            <a:r>
              <a:rPr lang="uk-UA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Прієдорський геноцид</a:t>
            </a:r>
            <a:r>
              <a:rPr lang="uk-UA" sz="2000" smtClean="0">
                <a:solidFill>
                  <a:schemeClr val="bg1"/>
                </a:solidFill>
              </a:rPr>
              <a:t> вбивство сербами близько 5.200 боснійців та хорватів у місті Прієдор  та близько 14.000 в околицях міста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uk-UA" sz="2000" smtClean="0">
                <a:solidFill>
                  <a:schemeClr val="bg1"/>
                </a:solidFill>
              </a:rPr>
              <a:t>1992—1993 </a:t>
            </a:r>
            <a:r>
              <a:rPr lang="uk-UA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Різанина в Лашванській долині</a:t>
            </a:r>
            <a:r>
              <a:rPr lang="uk-UA" sz="2000" smtClean="0">
                <a:solidFill>
                  <a:schemeClr val="bg1"/>
                </a:solidFill>
              </a:rPr>
              <a:t> вбивство хорватами близько 2.000 мирних боснійців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uk-UA" sz="2000" smtClean="0">
                <a:solidFill>
                  <a:schemeClr val="bg1"/>
                </a:solidFill>
              </a:rPr>
              <a:t>липень 1995 </a:t>
            </a:r>
            <a:r>
              <a:rPr lang="uk-UA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Різанина в Сребрениці</a:t>
            </a:r>
            <a:r>
              <a:rPr lang="uk-UA" sz="2000" smtClean="0">
                <a:solidFill>
                  <a:schemeClr val="bg1"/>
                </a:solidFill>
              </a:rPr>
              <a:t> — найбільший воєнний злочин Югославських воєн, полягав у вбивстві сербами щонайменше 8.000 цивільних боснійців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uk-UA" sz="2000" smtClean="0">
                <a:solidFill>
                  <a:schemeClr val="bg1"/>
                </a:solidFill>
              </a:rPr>
              <a:t>5 лютого 1994 та 28 серпня 1995 </a:t>
            </a:r>
            <a:r>
              <a:rPr lang="uk-UA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Обстріли Маркале</a:t>
            </a:r>
            <a:r>
              <a:rPr lang="uk-UA" sz="2000" smtClean="0">
                <a:solidFill>
                  <a:schemeClr val="bg1"/>
                </a:solidFill>
              </a:rPr>
              <a:t> — два мінометні обстріли ринку Маркале  в Сараєво , здійснені сербами, внаслідок чого загинули під час першого обстрілу — 68 осіб та 144 було поранено, під час другого — 37 загинуло та 90 було поранено. Цей воєнний злочин став підставою для проведення Операції НАТО в Боснії та Герцеговині (1995)</a:t>
            </a:r>
          </a:p>
          <a:p>
            <a:pPr eaLnBrk="1" hangingPunct="1">
              <a:lnSpc>
                <a:spcPct val="80000"/>
              </a:lnSpc>
              <a:defRPr/>
            </a:pPr>
            <a:endParaRPr lang="uk-UA" sz="20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uk-UA" dirty="0"/>
          </a:p>
        </p:txBody>
      </p:sp>
      <p:sp>
        <p:nvSpPr>
          <p:cNvPr id="14338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60350"/>
            <a:ext cx="8280400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uk-UA" dirty="0"/>
          </a:p>
        </p:txBody>
      </p:sp>
      <p:sp>
        <p:nvSpPr>
          <p:cNvPr id="32770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2771" name="Picture 2" descr="C:\Users\Andrii\Desktop\Презентація\img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60350"/>
            <a:ext cx="8351837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uk-UA" dirty="0"/>
          </a:p>
        </p:txBody>
      </p:sp>
      <p:sp>
        <p:nvSpPr>
          <p:cNvPr id="33794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60350"/>
            <a:ext cx="8247062" cy="659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січня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1999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Рачацька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різанина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масове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вбивство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сербами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цивільних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косовських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албанців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селищі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Рачак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Стало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однією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причин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Операції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НАТО в </a:t>
            </a:r>
            <a:r>
              <a:rPr lang="ru-RU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Югославії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1999 року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uk-UA" dirty="0"/>
          </a:p>
        </p:txBody>
      </p:sp>
      <p:sp>
        <p:nvSpPr>
          <p:cNvPr id="35842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5843" name="Picture 2" descr="C:\Users\Andrii\Desktop\Презентація\img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76225"/>
            <a:ext cx="8280400" cy="603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uk-UA" dirty="0"/>
          </a:p>
        </p:txBody>
      </p:sp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62475" y="3944938"/>
            <a:ext cx="19050" cy="19050"/>
          </a:xfrm>
        </p:spPr>
      </p:pic>
      <p:pic>
        <p:nvPicPr>
          <p:cNvPr id="3686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9638" y="35766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 flipV="1">
            <a:off x="2987675" y="1844675"/>
            <a:ext cx="1884363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260350"/>
            <a:ext cx="8064500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uk-UA" dirty="0"/>
          </a:p>
        </p:txBody>
      </p:sp>
      <p:sp>
        <p:nvSpPr>
          <p:cNvPr id="37890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7891" name="Picture 2" descr="C:\Users\Andrii\Desktop\Презентація\img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60350"/>
            <a:ext cx="8278812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uk-UA" dirty="0"/>
          </a:p>
        </p:txBody>
      </p:sp>
      <p:sp>
        <p:nvSpPr>
          <p:cNvPr id="38914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450" y="260350"/>
            <a:ext cx="8467725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04664"/>
            <a:ext cx="7844408" cy="12961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200" dirty="0" smtClean="0"/>
              <a:t>Злочини, в яких обвинувачено </a:t>
            </a:r>
            <a:r>
              <a:rPr lang="uk-UA" sz="3200" dirty="0" err="1" smtClean="0"/>
              <a:t>Милошевича</a:t>
            </a:r>
            <a:r>
              <a:rPr lang="uk-UA" sz="3200" dirty="0" smtClean="0"/>
              <a:t>:</a:t>
            </a:r>
            <a:endParaRPr lang="uk-UA" sz="3200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827088" y="1916113"/>
            <a:ext cx="7345362" cy="4608512"/>
          </a:xfrm>
        </p:spPr>
        <p:txBody>
          <a:bodyPr>
            <a:normAutofit fontScale="55000" lnSpcReduction="20000"/>
          </a:bodyPr>
          <a:lstStyle/>
          <a:p>
            <a:pPr marL="457200" indent="-457200" algn="l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uk-UA" sz="3600" dirty="0" smtClean="0"/>
              <a:t>Боснія </a:t>
            </a:r>
            <a:r>
              <a:rPr lang="uk-UA" sz="3600" dirty="0"/>
              <a:t>і Герцеговина, 29 злочинів з </a:t>
            </a:r>
            <a:r>
              <a:rPr lang="uk-UA" sz="3600" b="1" dirty="0"/>
              <a:t>1 серпня 1991 </a:t>
            </a:r>
            <a:r>
              <a:rPr lang="uk-UA" sz="3600" dirty="0"/>
              <a:t>року по </a:t>
            </a:r>
            <a:r>
              <a:rPr lang="uk-UA" sz="3600" b="1" dirty="0"/>
              <a:t>31 грудня 1995</a:t>
            </a:r>
            <a:r>
              <a:rPr lang="uk-UA" sz="3600" dirty="0"/>
              <a:t> року. Геноцид: масові вбивства боснійських мусульман і хорватів (страта декількох тисяч мусульман </a:t>
            </a:r>
            <a:r>
              <a:rPr lang="uk-UA" sz="3600" dirty="0" smtClean="0"/>
              <a:t>у Сребрениці</a:t>
            </a:r>
            <a:r>
              <a:rPr lang="uk-UA" sz="3600" dirty="0"/>
              <a:t> в липні 1995 року), створення концтаборів (близько 50 на території Боснії), насильницьке переселення більш як 250 тис. осіб;</a:t>
            </a:r>
          </a:p>
          <a:p>
            <a:pPr marL="457200" indent="-457200" algn="l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uk-UA" sz="3600" dirty="0"/>
              <a:t>10 злочинів проти людства: переслідування на політичному, національному й релігійному ґрунті, вбивства, тортури, антигуманні дії, незаконне ув'язнення;</a:t>
            </a:r>
          </a:p>
          <a:p>
            <a:pPr marL="457200" indent="-457200" algn="l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uk-UA" sz="3600" dirty="0"/>
              <a:t>8 порушень Женевських конвенцій 1949 року: вбивства, спричинення страждань, невиправдані руйнування, псування майна;</a:t>
            </a:r>
          </a:p>
          <a:p>
            <a:pPr marL="457200" indent="-457200" algn="l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uk-UA" sz="3600" dirty="0"/>
              <a:t>9 порушень законів і звичаїв ведення війни: варварське руйнування населених пунктів (обстріл Сараєва), руйнування й завдання збитку історичним пам'яткам, привласнення майна, напад на мирних жителів.</a:t>
            </a:r>
          </a:p>
          <a:p>
            <a:pPr algn="l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/>
              <a:t>Гаазький трибунал</a:t>
            </a:r>
          </a:p>
        </p:txBody>
      </p:sp>
      <p:sp>
        <p:nvSpPr>
          <p:cNvPr id="40962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Wingdings 2" pitchFamily="18" charset="2"/>
              <a:buNone/>
            </a:pPr>
            <a:r>
              <a:rPr lang="uk-UA" sz="4400" smtClean="0"/>
              <a:t>Гаазький трибунал засудив близько 70 сербів, 27 хорватів, і 6-ох боснійців-мусульман, а також 3-ох албанців.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smtClean="0"/>
              <a:t>Паралелі </a:t>
            </a:r>
            <a:r>
              <a:rPr lang="uk-UA" dirty="0" err="1" smtClean="0"/>
              <a:t>Україна-Краина</a:t>
            </a:r>
            <a:endParaRPr lang="uk-UA" dirty="0"/>
          </a:p>
        </p:txBody>
      </p:sp>
      <p:sp>
        <p:nvSpPr>
          <p:cNvPr id="41986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Всередині однієї держави формується територіальне утворення</a:t>
            </a:r>
          </a:p>
          <a:p>
            <a:pPr eaLnBrk="1" hangingPunct="1"/>
            <a:r>
              <a:rPr lang="ru-RU" smtClean="0"/>
              <a:t>Територія  хоче збільшити свої права</a:t>
            </a:r>
          </a:p>
          <a:p>
            <a:pPr eaLnBrk="1" hangingPunct="1"/>
            <a:r>
              <a:rPr lang="ru-RU" smtClean="0"/>
              <a:t>Краина вимагала культурної та політичної автономії, а також більших політичних пра</a:t>
            </a:r>
            <a:r>
              <a:rPr lang="uk-UA" smtClean="0"/>
              <a:t>в та повноважень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uk-UA" dirty="0"/>
          </a:p>
        </p:txBody>
      </p:sp>
      <p:sp>
        <p:nvSpPr>
          <p:cNvPr id="15362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5363" name="Picture 2" descr="C:\Users\Andrii\Desktop\Презентація\img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60350"/>
            <a:ext cx="8280400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/>
              <a:t>Паралелі </a:t>
            </a:r>
            <a:r>
              <a:rPr lang="uk-UA" dirty="0" err="1"/>
              <a:t>Україна-Краина</a:t>
            </a:r>
            <a:endParaRPr lang="uk-UA" dirty="0"/>
          </a:p>
        </p:txBody>
      </p:sp>
      <p:sp>
        <p:nvSpPr>
          <p:cNvPr id="43010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uk-UA" smtClean="0"/>
              <a:t>Такі ж вимоги висували спочатку Луганськ і Донецьк: вони не говорили про незалежність. Крім того, світова спільнота в більшій її частині, США і країни Західної Європи, зараз підтримує Україну (тоді вони допомагали хорватам), а Росія як і тоді підтримує сепаратистів. </a:t>
            </a:r>
          </a:p>
          <a:p>
            <a:pPr eaLnBrk="1" hangingPunct="1"/>
            <a:r>
              <a:rPr lang="ru-RU" smtClean="0"/>
              <a:t>Проте у Хорватії не було переговорного процесу, навіть такого важкого, який так-сяк, але йде в ситуації з Україною (у вигляді Мінського процесу)</a:t>
            </a:r>
            <a:endParaRPr lang="uk-UA" smtClean="0"/>
          </a:p>
          <a:p>
            <a:pPr eaLnBrk="1" hangingPunct="1"/>
            <a:endParaRPr lang="uk-UA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uk-UA" dirty="0"/>
          </a:p>
        </p:txBody>
      </p:sp>
      <p:sp>
        <p:nvSpPr>
          <p:cNvPr id="16386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60350"/>
            <a:ext cx="8353425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uk-UA" dirty="0"/>
          </a:p>
        </p:txBody>
      </p:sp>
      <p:sp>
        <p:nvSpPr>
          <p:cNvPr id="17410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1813" y="333375"/>
            <a:ext cx="8288337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uk-UA" dirty="0"/>
          </a:p>
        </p:txBody>
      </p:sp>
      <p:sp>
        <p:nvSpPr>
          <p:cNvPr id="18434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8435" name="Picture 2" descr="C:\Users\Andrii\Desktop\Презентація\img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8713788" cy="619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uk-UA" dirty="0"/>
          </a:p>
        </p:txBody>
      </p:sp>
      <p:sp>
        <p:nvSpPr>
          <p:cNvPr id="19458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9725" y="188913"/>
            <a:ext cx="8461375" cy="633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uk-UA" dirty="0"/>
          </a:p>
        </p:txBody>
      </p:sp>
      <p:sp>
        <p:nvSpPr>
          <p:cNvPr id="20482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9050"/>
            <a:ext cx="8569325" cy="668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uk-UA" dirty="0"/>
          </a:p>
        </p:txBody>
      </p:sp>
      <p:sp>
        <p:nvSpPr>
          <p:cNvPr id="21506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1507" name="Picture 2" descr="C:\Users\Andrii\Desktop\Презентація\img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60350"/>
            <a:ext cx="8351837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549</TotalTime>
  <Words>583</Words>
  <Application>Microsoft Office PowerPoint</Application>
  <PresentationFormat>Экран (4:3)</PresentationFormat>
  <Paragraphs>36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38" baseType="lpstr">
      <vt:lpstr>Arial</vt:lpstr>
      <vt:lpstr>Times New Roman</vt:lpstr>
      <vt:lpstr>Wingdings 2</vt:lpstr>
      <vt:lpstr>Wingdings</vt:lpstr>
      <vt:lpstr>Wingdings 3</vt:lpstr>
      <vt:lpstr>Calibri</vt:lpstr>
      <vt:lpstr>Апекс</vt:lpstr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Sara Yasmeen (Wipro Technologies)</dc:creator>
  <cp:lastModifiedBy>Skipper</cp:lastModifiedBy>
  <cp:revision>24</cp:revision>
  <dcterms:created xsi:type="dcterms:W3CDTF">2010-02-23T11:30:32Z</dcterms:created>
  <dcterms:modified xsi:type="dcterms:W3CDTF">2016-06-16T16:18:28Z</dcterms:modified>
</cp:coreProperties>
</file>